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72" r:id="rId2"/>
    <p:sldId id="269" r:id="rId3"/>
    <p:sldId id="256" r:id="rId4"/>
    <p:sldId id="258" r:id="rId5"/>
    <p:sldId id="259" r:id="rId6"/>
    <p:sldId id="260" r:id="rId7"/>
    <p:sldId id="261" r:id="rId8"/>
    <p:sldId id="264" r:id="rId9"/>
    <p:sldId id="262" r:id="rId10"/>
    <p:sldId id="263" r:id="rId11"/>
    <p:sldId id="265" r:id="rId12"/>
    <p:sldId id="266" r:id="rId13"/>
    <p:sldId id="268" r:id="rId14"/>
    <p:sldId id="270" r:id="rId15"/>
  </p:sldIdLst>
  <p:sldSz cx="9144000" cy="6858000" type="screen4x3"/>
  <p:notesSz cx="6742113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2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 autoAdjust="0"/>
    <p:restoredTop sz="94709" autoAdjust="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238" y="-96"/>
      </p:cViewPr>
      <p:guideLst>
        <p:guide orient="horz" pos="3110"/>
        <p:guide pos="21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488F63-7905-41A6-90F4-37A1AA511D21}" type="datetimeFigureOut">
              <a:rPr lang="ru-RU" smtClean="0"/>
              <a:pPr/>
              <a:t>07.07.2022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CD8A13-5E98-48DB-80EF-D9C9B5B659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5809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D8A13-5E98-48DB-80EF-D9C9B5B659C2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2609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D8A13-5E98-48DB-80EF-D9C9B5B659C2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382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D8A13-5E98-48DB-80EF-D9C9B5B659C2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944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D8A13-5E98-48DB-80EF-D9C9B5B659C2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1184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D8A13-5E98-48DB-80EF-D9C9B5B659C2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298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D8A13-5E98-48DB-80EF-D9C9B5B659C2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2902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D8A13-5E98-48DB-80EF-D9C9B5B659C2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865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D8A13-5E98-48DB-80EF-D9C9B5B659C2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2169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D8A13-5E98-48DB-80EF-D9C9B5B659C2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76588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CD8A13-5E98-48DB-80EF-D9C9B5B659C2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9935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34F7C-DE7B-4A57-89DD-A4CF84C19571}" type="datetimeFigureOut">
              <a:rPr lang="ru-RU" smtClean="0"/>
              <a:pPr/>
              <a:t>07.07.2022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9EF16-990A-483C-A3B1-FD75A80CDFF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34F7C-DE7B-4A57-89DD-A4CF84C19571}" type="datetimeFigureOut">
              <a:rPr lang="ru-RU" smtClean="0"/>
              <a:pPr/>
              <a:t>07.07.2022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9EF16-990A-483C-A3B1-FD75A80CDF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34F7C-DE7B-4A57-89DD-A4CF84C19571}" type="datetimeFigureOut">
              <a:rPr lang="ru-RU" smtClean="0"/>
              <a:pPr/>
              <a:t>07.07.2022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9EF16-990A-483C-A3B1-FD75A80CDF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34F7C-DE7B-4A57-89DD-A4CF84C19571}" type="datetimeFigureOut">
              <a:rPr lang="ru-RU" smtClean="0"/>
              <a:pPr/>
              <a:t>07.07.2022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9EF16-990A-483C-A3B1-FD75A80CDF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34F7C-DE7B-4A57-89DD-A4CF84C19571}" type="datetimeFigureOut">
              <a:rPr lang="ru-RU" smtClean="0"/>
              <a:pPr/>
              <a:t>07.07.2022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C19EF16-990A-483C-A3B1-FD75A80CDF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34F7C-DE7B-4A57-89DD-A4CF84C19571}" type="datetimeFigureOut">
              <a:rPr lang="ru-RU" smtClean="0"/>
              <a:pPr/>
              <a:t>07.07.2022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9EF16-990A-483C-A3B1-FD75A80CDF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34F7C-DE7B-4A57-89DD-A4CF84C19571}" type="datetimeFigureOut">
              <a:rPr lang="ru-RU" smtClean="0"/>
              <a:pPr/>
              <a:t>07.07.2022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9EF16-990A-483C-A3B1-FD75A80CDF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34F7C-DE7B-4A57-89DD-A4CF84C19571}" type="datetimeFigureOut">
              <a:rPr lang="ru-RU" smtClean="0"/>
              <a:pPr/>
              <a:t>07.07.2022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9EF16-990A-483C-A3B1-FD75A80CDF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34F7C-DE7B-4A57-89DD-A4CF84C19571}" type="datetimeFigureOut">
              <a:rPr lang="ru-RU" smtClean="0"/>
              <a:pPr/>
              <a:t>07.07.2022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9EF16-990A-483C-A3B1-FD75A80CDF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34F7C-DE7B-4A57-89DD-A4CF84C19571}" type="datetimeFigureOut">
              <a:rPr lang="ru-RU" smtClean="0"/>
              <a:pPr/>
              <a:t>07.07.2022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9EF16-990A-483C-A3B1-FD75A80CDF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34F7C-DE7B-4A57-89DD-A4CF84C19571}" type="datetimeFigureOut">
              <a:rPr lang="ru-RU" smtClean="0"/>
              <a:pPr/>
              <a:t>07.07.2022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9EF16-990A-483C-A3B1-FD75A80CDF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2F34F7C-DE7B-4A57-89DD-A4CF84C19571}" type="datetimeFigureOut">
              <a:rPr lang="ru-RU" smtClean="0"/>
              <a:pPr/>
              <a:t>07.07.2022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C19EF16-990A-483C-A3B1-FD75A80CDFF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Заключение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гражданско-правовых </a:t>
            </a:r>
            <a:r>
              <a:rPr lang="ru-RU" dirty="0"/>
              <a:t>договоров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 </a:t>
            </a:r>
            <a:r>
              <a:rPr lang="ru-RU" dirty="0"/>
              <a:t>выполнение работ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436" y="3861048"/>
            <a:ext cx="6400800" cy="2472680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ru-RU" b="1" dirty="0"/>
              <a:t>А. А. БУГЛАК,</a:t>
            </a:r>
          </a:p>
          <a:p>
            <a:pPr algn="r"/>
            <a:r>
              <a:rPr lang="ru-RU" i="1" dirty="0"/>
              <a:t>заместитель начальника управления –</a:t>
            </a:r>
          </a:p>
          <a:p>
            <a:pPr algn="r"/>
            <a:r>
              <a:rPr lang="ru-RU" i="1" dirty="0"/>
              <a:t>начальник отдела надзора за соблюдением</a:t>
            </a:r>
          </a:p>
          <a:p>
            <a:pPr algn="r"/>
            <a:r>
              <a:rPr lang="ru-RU" i="1" dirty="0"/>
              <a:t>законодательства о труде</a:t>
            </a:r>
          </a:p>
          <a:p>
            <a:pPr algn="r"/>
            <a:r>
              <a:rPr lang="ru-RU" i="1" dirty="0"/>
              <a:t>Минского областного управления</a:t>
            </a:r>
          </a:p>
          <a:p>
            <a:pPr algn="r"/>
            <a:r>
              <a:rPr lang="ru-RU" i="1" dirty="0"/>
              <a:t>Департамента государственной инспекции труда</a:t>
            </a:r>
          </a:p>
          <a:p>
            <a:pPr algn="r"/>
            <a:r>
              <a:rPr lang="ru-RU" i="1" dirty="0"/>
              <a:t>Министерства труда и социальной защиты</a:t>
            </a:r>
          </a:p>
          <a:p>
            <a:pPr algn="r"/>
            <a:r>
              <a:rPr lang="ru-RU" i="1" dirty="0"/>
              <a:t>Республики Беларусь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3281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0" dirty="0" smtClean="0"/>
              <a:t>Постановление Министерства труда и социальной защиты Республики Беларусь от 15.10.2010 № 144 </a:t>
            </a:r>
            <a:r>
              <a:rPr lang="ru-RU" sz="2800" dirty="0" smtClean="0"/>
              <a:t>«Об установлении перечня легких видов работ, которые могут выполнять лица в возрасте </a:t>
            </a: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800" dirty="0" smtClean="0"/>
              <a:t>от </a:t>
            </a:r>
            <a:r>
              <a:rPr lang="ru-RU" sz="2800" dirty="0" smtClean="0"/>
              <a:t>четырнадцати до шестнадцати лет».</a:t>
            </a:r>
            <a:r>
              <a:rPr lang="ru-RU" sz="2800" i="1" dirty="0" smtClean="0"/>
              <a:t/>
            </a:r>
            <a:br>
              <a:rPr lang="ru-RU" sz="2800" i="1" dirty="0" smtClean="0"/>
            </a:br>
            <a:r>
              <a:rPr lang="ru-RU" sz="2800" dirty="0" smtClean="0"/>
              <a:t> </a:t>
            </a:r>
            <a:r>
              <a:rPr lang="ru-RU" sz="2800" i="1" dirty="0" smtClean="0"/>
              <a:t/>
            </a:r>
            <a:br>
              <a:rPr lang="ru-RU" sz="2800" i="1" dirty="0" smtClean="0"/>
            </a:br>
            <a:r>
              <a:rPr lang="ru-RU" sz="2800" b="0" dirty="0" smtClean="0"/>
              <a:t>Постановление Министерства труда и социальной защиты Республики Беларусь от 27.06.2013 № 67 </a:t>
            </a:r>
            <a:r>
              <a:rPr lang="ru-RU" sz="2800" dirty="0" smtClean="0"/>
              <a:t>«Об установлении списка работ, на которых запрещается применение труда лиц </a:t>
            </a: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800" dirty="0" smtClean="0"/>
              <a:t>моложе </a:t>
            </a:r>
            <a:r>
              <a:rPr lang="ru-RU" sz="2800" dirty="0" smtClean="0"/>
              <a:t>восемнадцати лет».</a:t>
            </a:r>
            <a:r>
              <a:rPr lang="ru-RU" sz="2800" i="1" dirty="0" smtClean="0"/>
              <a:t/>
            </a:r>
            <a:br>
              <a:rPr lang="ru-RU" sz="2800" i="1" dirty="0" smtClean="0"/>
            </a:br>
            <a:r>
              <a:rPr lang="ru-RU" sz="2800" dirty="0" smtClean="0"/>
              <a:t>	 </a:t>
            </a:r>
            <a:r>
              <a:rPr lang="ru-RU" sz="2800" i="1" dirty="0" smtClean="0"/>
              <a:t/>
            </a:r>
            <a:br>
              <a:rPr lang="ru-RU" sz="2800" i="1" dirty="0" smtClean="0"/>
            </a:br>
            <a:r>
              <a:rPr lang="ru-RU" sz="2800" b="0" dirty="0" smtClean="0"/>
              <a:t>Постановление Министерства здравоохранения Республики Беларусь от 13.10.2010 № 134</a:t>
            </a:r>
            <a:r>
              <a:rPr lang="ru-RU" sz="2800" dirty="0" smtClean="0"/>
              <a:t> </a:t>
            </a: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400" dirty="0">
                <a:effectLst/>
              </a:rPr>
              <a:t> </a:t>
            </a:r>
            <a:r>
              <a:rPr lang="ru-RU" sz="2800" dirty="0" smtClean="0"/>
              <a:t>«</a:t>
            </a:r>
            <a:r>
              <a:rPr lang="ru-RU" sz="2800" dirty="0" smtClean="0"/>
              <a:t>Об установлении предельных норм подъема </a:t>
            </a: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800" dirty="0" smtClean="0"/>
              <a:t>и </a:t>
            </a:r>
            <a:r>
              <a:rPr lang="ru-RU" sz="2800" dirty="0" smtClean="0"/>
              <a:t>перемещения несовершеннолетними </a:t>
            </a: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800" dirty="0" smtClean="0"/>
              <a:t>тяжестей </a:t>
            </a:r>
            <a:r>
              <a:rPr lang="ru-RU" sz="2800" dirty="0" smtClean="0"/>
              <a:t>вручную».</a:t>
            </a:r>
            <a:r>
              <a:rPr lang="ru-RU" sz="2800" i="1" dirty="0" smtClean="0"/>
              <a:t/>
            </a:r>
            <a:br>
              <a:rPr lang="ru-RU" sz="2800" i="1" dirty="0" smtClean="0"/>
            </a:br>
            <a:endParaRPr lang="ru-RU" sz="2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/>
              <a:t/>
            </a:r>
            <a:br>
              <a:rPr lang="ru-RU" sz="1800" b="1" dirty="0"/>
            </a:br>
            <a:r>
              <a:rPr lang="ru-RU" sz="1600" b="1" dirty="0" smtClean="0"/>
              <a:t>Существенные </a:t>
            </a:r>
            <a:r>
              <a:rPr lang="ru-RU" sz="1600" b="1" dirty="0"/>
              <a:t>и обязательные условия договора подряда с учетом норм гражданского законодательства, требований Указ Президента Республики Беларусь от 06.07.2005 № 314 «О некоторых мерах по защите прав граждан, выполняющих работу по гражданско-правовым и трудовым договорам» и Закона Республики Беларусь «Об охране труда»:</a:t>
            </a:r>
            <a:r>
              <a:rPr lang="ru-RU" b="1" i="1" dirty="0"/>
              <a:t/>
            </a:r>
            <a:br>
              <a:rPr lang="ru-RU" b="1" i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929718" cy="4911741"/>
          </a:xfrm>
        </p:spPr>
        <p:txBody>
          <a:bodyPr>
            <a:normAutofit fontScale="25000" lnSpcReduction="20000"/>
          </a:bodyPr>
          <a:lstStyle/>
          <a:p>
            <a:pPr lvl="0">
              <a:buNone/>
            </a:pPr>
            <a:r>
              <a:rPr lang="ru-RU" dirty="0" smtClean="0"/>
              <a:t>	</a:t>
            </a:r>
          </a:p>
          <a:p>
            <a:pPr>
              <a:spcAft>
                <a:spcPts val="300"/>
              </a:spcAft>
            </a:pPr>
            <a:r>
              <a:rPr lang="ru-RU" sz="6000" dirty="0" smtClean="0"/>
              <a:t>предмет </a:t>
            </a:r>
            <a:r>
              <a:rPr lang="ru-RU" sz="6000" dirty="0"/>
              <a:t>договора (наименование, перечень выполняемых работ с передачей заказчику результата</a:t>
            </a:r>
            <a:r>
              <a:rPr lang="ru-RU" sz="6000" dirty="0" smtClean="0"/>
              <a:t>);</a:t>
            </a:r>
          </a:p>
          <a:p>
            <a:pPr>
              <a:spcAft>
                <a:spcPts val="300"/>
              </a:spcAft>
            </a:pPr>
            <a:r>
              <a:rPr lang="ru-RU" sz="6000" dirty="0" smtClean="0"/>
              <a:t>сроки </a:t>
            </a:r>
            <a:r>
              <a:rPr lang="ru-RU" sz="6000" dirty="0"/>
              <a:t>начала и окончания выполнения работ</a:t>
            </a:r>
            <a:r>
              <a:rPr lang="ru-RU" sz="6000" dirty="0" smtClean="0"/>
              <a:t>;</a:t>
            </a:r>
          </a:p>
          <a:p>
            <a:pPr>
              <a:spcAft>
                <a:spcPts val="300"/>
              </a:spcAft>
            </a:pPr>
            <a:r>
              <a:rPr lang="ru-RU" sz="6000" dirty="0" smtClean="0"/>
              <a:t>порядок </a:t>
            </a:r>
            <a:r>
              <a:rPr lang="ru-RU" sz="6000" dirty="0"/>
              <a:t>расчетов, включая суммы, подлежащие выплате (цена определяется по соглашению сторон и может быть как твердой, так и приблизительной);</a:t>
            </a:r>
          </a:p>
          <a:p>
            <a:pPr>
              <a:spcAft>
                <a:spcPts val="300"/>
              </a:spcAft>
            </a:pPr>
            <a:r>
              <a:rPr lang="ru-RU" sz="6000" dirty="0" smtClean="0"/>
              <a:t>права </a:t>
            </a:r>
            <a:r>
              <a:rPr lang="ru-RU" sz="6000" dirty="0"/>
              <a:t>сторон;</a:t>
            </a:r>
          </a:p>
          <a:p>
            <a:pPr>
              <a:spcAft>
                <a:spcPts val="300"/>
              </a:spcAft>
            </a:pPr>
            <a:r>
              <a:rPr lang="ru-RU" sz="6000" dirty="0" smtClean="0"/>
              <a:t>обязательства </a:t>
            </a:r>
            <a:r>
              <a:rPr lang="ru-RU" sz="6000" dirty="0"/>
              <a:t>сторон, включая:</a:t>
            </a:r>
          </a:p>
          <a:p>
            <a:pPr marL="720000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ru-RU" sz="6000" dirty="0" smtClean="0"/>
              <a:t>обязательство </a:t>
            </a:r>
            <a:r>
              <a:rPr lang="ru-RU" sz="6000" dirty="0"/>
              <a:t>заказчика по уплате за подрядчика в установленном порядке обязательных страховых взносов на государственное социальное страхование в Фонд социальной защиты населения Министерства труда и социальной защиты;</a:t>
            </a:r>
          </a:p>
          <a:p>
            <a:pPr marL="720000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ru-RU" sz="6000" dirty="0" smtClean="0"/>
              <a:t>обязательство </a:t>
            </a:r>
            <a:r>
              <a:rPr lang="ru-RU" sz="6000" dirty="0"/>
              <a:t>заказчика по уплате страховых взносов по обязательному страхованию </a:t>
            </a:r>
            <a:r>
              <a:rPr lang="ru-RU" sz="800" dirty="0"/>
              <a:t/>
            </a:r>
            <a:br>
              <a:rPr lang="ru-RU" sz="800" dirty="0"/>
            </a:br>
            <a:r>
              <a:rPr lang="ru-RU" sz="6000" dirty="0" smtClean="0"/>
              <a:t>от </a:t>
            </a:r>
            <a:r>
              <a:rPr lang="ru-RU" sz="6000" dirty="0"/>
              <a:t>несчастных случаев на производстве и профессиональных заболеваний, если выполнение работ по заключенному им договору с подрядчиком осуществляется в местах, предоставленных заказчиком;</a:t>
            </a:r>
          </a:p>
          <a:p>
            <a:pPr marL="720000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ru-RU" sz="6000" dirty="0" smtClean="0"/>
              <a:t>обязательства </a:t>
            </a:r>
            <a:r>
              <a:rPr lang="ru-RU" sz="6000" dirty="0"/>
              <a:t>сторон по обеспечению безопасных условий работы исходя из обязанностей сторон договора, перечисленных в </a:t>
            </a:r>
            <a:r>
              <a:rPr lang="ru-RU" sz="6000" dirty="0" err="1" smtClean="0"/>
              <a:t>пп</a:t>
            </a:r>
            <a:r>
              <a:rPr lang="ru-RU" sz="6000" dirty="0"/>
              <a:t>. 1.3 и 1.4 п. 1 Указа № 314, и ответственность за их невыполнение</a:t>
            </a:r>
            <a:r>
              <a:rPr lang="ru-RU" sz="6000" dirty="0" smtClean="0"/>
              <a:t>;</a:t>
            </a:r>
          </a:p>
          <a:p>
            <a:pPr marL="720000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ru-RU" sz="6000" dirty="0" smtClean="0"/>
              <a:t>обязательства сторон по обеспечению (соблюдению) требований по охране труда, в том числе перечисленных в статьях 17, 19 Закона Республики Беларусь «Об охране труда», если выполнение работ по заключенному договору осуществляется в местах, предоставленных заказчиком;</a:t>
            </a:r>
          </a:p>
          <a:p>
            <a:pPr>
              <a:spcAft>
                <a:spcPts val="300"/>
              </a:spcAft>
            </a:pPr>
            <a:r>
              <a:rPr lang="ru-RU" sz="6000" dirty="0" smtClean="0"/>
              <a:t>качество выполненной работы;</a:t>
            </a:r>
          </a:p>
          <a:p>
            <a:pPr>
              <a:spcAft>
                <a:spcPts val="300"/>
              </a:spcAft>
            </a:pPr>
            <a:r>
              <a:rPr lang="ru-RU" sz="6000" dirty="0" smtClean="0"/>
              <a:t>основания досрочного расторжения договора;</a:t>
            </a:r>
          </a:p>
          <a:p>
            <a:pPr>
              <a:spcAft>
                <a:spcPts val="300"/>
              </a:spcAft>
            </a:pPr>
            <a:r>
              <a:rPr lang="ru-RU" sz="6000" dirty="0" smtClean="0"/>
              <a:t>ответственность сторон за неисполнение обязательств, в том числе заказчика по оплате выполненной работы в виде неустойки в размере не менее 0,15 </a:t>
            </a:r>
            <a:r>
              <a:rPr lang="ru-RU" sz="6000" dirty="0" smtClean="0"/>
              <a:t>% невыплаченной суммы </a:t>
            </a:r>
            <a:r>
              <a:rPr lang="ru-RU" sz="6000" dirty="0" smtClean="0"/>
              <a:t>за каждый день просрочки.</a:t>
            </a:r>
          </a:p>
          <a:p>
            <a:pPr lvl="0">
              <a:buNone/>
            </a:pPr>
            <a:endParaRPr lang="ru-RU" sz="5800" dirty="0"/>
          </a:p>
          <a:p>
            <a:pPr lvl="0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300" b="1" dirty="0" smtClean="0"/>
              <a:t/>
            </a:r>
            <a:br>
              <a:rPr lang="ru-RU" sz="3300" b="1" dirty="0" smtClean="0"/>
            </a:br>
            <a:r>
              <a:rPr lang="ru-RU" sz="3300" b="1" dirty="0" smtClean="0"/>
              <a:t>Кодекс </a:t>
            </a:r>
            <a:r>
              <a:rPr lang="ru-RU" sz="3300" b="1" dirty="0"/>
              <a:t>Республики Беларусь </a:t>
            </a:r>
            <a:r>
              <a:rPr lang="ru-RU" sz="3200" dirty="0">
                <a:effectLst/>
              </a:rPr>
              <a:t/>
            </a:r>
            <a:br>
              <a:rPr lang="ru-RU" sz="3200" dirty="0">
                <a:effectLst/>
              </a:rPr>
            </a:br>
            <a:r>
              <a:rPr lang="ru-RU" sz="3300" b="1" dirty="0" smtClean="0"/>
              <a:t>об </a:t>
            </a:r>
            <a:r>
              <a:rPr lang="ru-RU" sz="3300" b="1" dirty="0"/>
              <a:t>административных правонарушениях</a:t>
            </a:r>
            <a:r>
              <a:rPr lang="ru-RU" b="1" i="1" dirty="0"/>
              <a:t/>
            </a:r>
            <a:br>
              <a:rPr lang="ru-RU" b="1" i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      </a:t>
            </a:r>
            <a:r>
              <a:rPr lang="ru-RU" i="1" dirty="0" smtClean="0"/>
              <a:t>Статья </a:t>
            </a:r>
            <a:r>
              <a:rPr lang="en-US" i="1" dirty="0" smtClean="0"/>
              <a:t>10</a:t>
            </a:r>
            <a:r>
              <a:rPr lang="ru-RU" i="1" dirty="0" smtClean="0"/>
              <a:t>.</a:t>
            </a:r>
            <a:r>
              <a:rPr lang="en-US" i="1" dirty="0" smtClean="0"/>
              <a:t>18</a:t>
            </a:r>
            <a:r>
              <a:rPr lang="ru-RU" i="1" dirty="0" smtClean="0"/>
              <a:t>. </a:t>
            </a:r>
            <a:r>
              <a:rPr lang="ru-RU" b="1" dirty="0" smtClean="0"/>
              <a:t>Нарушение требований заключения гражданско-правовых договоров</a:t>
            </a:r>
            <a:endParaRPr lang="ru-RU" b="1" i="1" dirty="0"/>
          </a:p>
          <a:p>
            <a:pPr>
              <a:buNone/>
            </a:pPr>
            <a:r>
              <a:rPr lang="ru-RU" b="1" dirty="0"/>
              <a:t> </a:t>
            </a:r>
            <a:endParaRPr lang="ru-RU" b="1" i="1" dirty="0"/>
          </a:p>
          <a:p>
            <a:pPr>
              <a:buNone/>
            </a:pPr>
            <a:r>
              <a:rPr lang="ru-RU" b="1" dirty="0" smtClean="0"/>
              <a:t>      </a:t>
            </a:r>
            <a:r>
              <a:rPr lang="ru-RU" b="1" dirty="0"/>
              <a:t>Несоблюдение письменной формы гражданско-правовых договоров на выполнение работ, оказание услуг 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 smtClean="0"/>
              <a:t>или </a:t>
            </a:r>
            <a:r>
              <a:rPr lang="ru-RU" b="1" dirty="0"/>
              <a:t>создание объектов интеллектуальной собственности, заключаемых юридическим лицом или индивидуальным предпринимателем с гражданами, а равно отсутствие 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 smtClean="0"/>
              <a:t>в </a:t>
            </a:r>
            <a:r>
              <a:rPr lang="ru-RU" b="1" dirty="0"/>
              <a:t>этих договорах условий, установленных законодательством, </a:t>
            </a:r>
            <a:r>
              <a:rPr lang="ru-RU" dirty="0"/>
              <a:t>–</a:t>
            </a:r>
            <a:endParaRPr lang="ru-RU" b="1" dirty="0"/>
          </a:p>
          <a:p>
            <a:pPr>
              <a:buNone/>
            </a:pPr>
            <a:r>
              <a:rPr lang="en-US" b="1" dirty="0" smtClean="0"/>
              <a:t>      </a:t>
            </a:r>
            <a:r>
              <a:rPr lang="ru-RU" b="1" dirty="0" smtClean="0"/>
              <a:t>влекут </a:t>
            </a:r>
            <a:r>
              <a:rPr lang="ru-RU" b="1" dirty="0"/>
              <a:t>наложение штрафа на индивидуального предпринимателя или юридическое лицо в размере 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 smtClean="0"/>
              <a:t>до 25 </a:t>
            </a:r>
            <a:r>
              <a:rPr lang="ru-RU" b="1" dirty="0"/>
              <a:t>базовых величин</a:t>
            </a:r>
            <a:r>
              <a:rPr lang="ru-RU" b="1" dirty="0" smtClean="0"/>
              <a:t>.</a:t>
            </a:r>
            <a:endParaRPr lang="ru-RU" b="1" i="1" dirty="0"/>
          </a:p>
          <a:p>
            <a:pPr>
              <a:buNone/>
            </a:pPr>
            <a:r>
              <a:rPr lang="ru-RU" b="1" i="1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54230"/>
          </a:xfrm>
        </p:spPr>
        <p:txBody>
          <a:bodyPr>
            <a:normAutofit fontScale="90000"/>
          </a:bodyPr>
          <a:lstStyle/>
          <a:p>
            <a:r>
              <a:rPr lang="ru-RU" sz="2100" b="1" dirty="0" smtClean="0"/>
              <a:t/>
            </a:r>
            <a:br>
              <a:rPr lang="ru-RU" sz="2100" b="1" dirty="0" smtClean="0"/>
            </a:br>
            <a:r>
              <a:rPr lang="ru-RU" sz="2100" b="1" dirty="0"/>
              <a:t/>
            </a:r>
            <a:br>
              <a:rPr lang="ru-RU" sz="2100" b="1" dirty="0"/>
            </a:br>
            <a:r>
              <a:rPr lang="ru-RU" sz="2700" b="1" dirty="0" smtClean="0"/>
              <a:t>Генеральное </a:t>
            </a:r>
            <a:r>
              <a:rPr lang="ru-RU" sz="2700" b="1" dirty="0"/>
              <a:t>соглашение между Правительством Республики Беларусь, республиканскими объединениями нанимателей и профсоюзов </a:t>
            </a: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700" dirty="0" smtClean="0"/>
              <a:t>на</a:t>
            </a:r>
            <a:r>
              <a:rPr lang="en-US" sz="2700" dirty="0" smtClean="0"/>
              <a:t> </a:t>
            </a:r>
            <a:r>
              <a:rPr lang="ru-RU" sz="2700" dirty="0" smtClean="0"/>
              <a:t>2019–2021 </a:t>
            </a:r>
            <a:r>
              <a:rPr lang="ru-RU" sz="2700" dirty="0"/>
              <a:t>годы (продлено на </a:t>
            </a:r>
            <a:r>
              <a:rPr lang="ru-RU" sz="2700" dirty="0" smtClean="0"/>
              <a:t>2022–2024 </a:t>
            </a:r>
            <a:r>
              <a:rPr lang="ru-RU" sz="2700" dirty="0"/>
              <a:t>годы)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i="1" dirty="0"/>
              <a:t/>
            </a:r>
            <a:br>
              <a:rPr lang="ru-RU" sz="2800" b="1" i="1" dirty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625857"/>
          </a:xfrm>
        </p:spPr>
        <p:txBody>
          <a:bodyPr/>
          <a:lstStyle/>
          <a:p>
            <a:pPr>
              <a:buNone/>
            </a:pPr>
            <a:r>
              <a:rPr lang="ru-RU" sz="2800" b="1" dirty="0" smtClean="0"/>
              <a:t>     </a:t>
            </a:r>
            <a:r>
              <a:rPr lang="ru-RU" sz="2800" i="1" dirty="0" smtClean="0"/>
              <a:t>Пункт 3</a:t>
            </a:r>
            <a:r>
              <a:rPr lang="en-US" sz="2800" i="1" dirty="0" smtClean="0"/>
              <a:t>6</a:t>
            </a:r>
            <a:r>
              <a:rPr lang="ru-RU" sz="2800" i="1" dirty="0" smtClean="0"/>
              <a:t>.</a:t>
            </a:r>
            <a:r>
              <a:rPr lang="ru-RU" sz="2800" b="1" dirty="0" smtClean="0"/>
              <a:t> </a:t>
            </a:r>
            <a:r>
              <a:rPr lang="ru-RU" sz="2800" b="1" dirty="0"/>
              <a:t>Не допускать подмены трудовых отношений заключением договоров гражданско-правового характера </a:t>
            </a:r>
            <a:r>
              <a:rPr lang="ru-RU" dirty="0"/>
              <a:t/>
            </a:r>
            <a:br>
              <a:rPr lang="ru-RU" dirty="0"/>
            </a:br>
            <a:r>
              <a:rPr lang="ru-RU" sz="2800" b="1" dirty="0" smtClean="0"/>
              <a:t>на </a:t>
            </a:r>
            <a:r>
              <a:rPr lang="ru-RU" sz="2800" b="1" dirty="0"/>
              <a:t>выполнение работ, которые, </a:t>
            </a:r>
            <a:r>
              <a:rPr lang="ru-RU" dirty="0"/>
              <a:t/>
            </a:r>
            <a:br>
              <a:rPr lang="ru-RU" dirty="0"/>
            </a:br>
            <a:r>
              <a:rPr lang="ru-RU" sz="2800" b="1" dirty="0" smtClean="0"/>
              <a:t>согласно </a:t>
            </a:r>
            <a:r>
              <a:rPr lang="ru-RU" sz="2800" b="1" dirty="0"/>
              <a:t>законодательству о труде, </a:t>
            </a:r>
            <a:r>
              <a:rPr lang="ru-RU" dirty="0"/>
              <a:t/>
            </a:r>
            <a:br>
              <a:rPr lang="ru-RU" dirty="0"/>
            </a:br>
            <a:r>
              <a:rPr lang="ru-RU" sz="2800" b="1" dirty="0" smtClean="0"/>
              <a:t>должны </a:t>
            </a:r>
            <a:r>
              <a:rPr lang="ru-RU" sz="2800" b="1" dirty="0"/>
              <a:t>осуществляться на основании </a:t>
            </a:r>
            <a:r>
              <a:rPr lang="ru-RU" dirty="0"/>
              <a:t/>
            </a:r>
            <a:br>
              <a:rPr lang="ru-RU" dirty="0"/>
            </a:br>
            <a:r>
              <a:rPr lang="ru-RU" sz="2800" b="1" dirty="0" smtClean="0"/>
              <a:t>трудового </a:t>
            </a:r>
            <a:r>
              <a:rPr lang="ru-RU" sz="2800" b="1" dirty="0"/>
              <a:t>договора.</a:t>
            </a:r>
            <a:endParaRPr lang="ru-RU" sz="2800" b="1" i="1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>Основные </a:t>
            </a:r>
            <a:r>
              <a:rPr lang="ru-RU" sz="2700" b="1" dirty="0"/>
              <a:t>признаки, свидетельствующие </a:t>
            </a: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700" b="1" dirty="0" smtClean="0"/>
              <a:t>о </a:t>
            </a:r>
            <a:r>
              <a:rPr lang="ru-RU" sz="2700" b="1" dirty="0"/>
              <a:t>нарушении законодательства </a:t>
            </a: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700" b="1" dirty="0" smtClean="0"/>
              <a:t>в </a:t>
            </a:r>
            <a:r>
              <a:rPr lang="ru-RU" sz="2700" b="1" dirty="0"/>
              <a:t>части подмены трудовых отношений </a:t>
            </a: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r>
              <a:rPr lang="ru-RU" sz="2700" b="1" dirty="0" smtClean="0"/>
              <a:t>гражданско-правовыми </a:t>
            </a:r>
            <a:r>
              <a:rPr lang="ru-RU" sz="2700" b="1" dirty="0"/>
              <a:t>отношениями:</a:t>
            </a:r>
            <a:r>
              <a:rPr lang="ru-RU" b="1" i="1" dirty="0"/>
              <a:t/>
            </a:r>
            <a:br>
              <a:rPr lang="ru-RU" b="1" i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4137" y="1772816"/>
            <a:ext cx="8229600" cy="4811466"/>
          </a:xfrm>
        </p:spPr>
        <p:txBody>
          <a:bodyPr>
            <a:normAutofit fontScale="55000" lnSpcReduction="20000"/>
          </a:bodyPr>
          <a:lstStyle/>
          <a:p>
            <a:pPr lvl="0">
              <a:spcAft>
                <a:spcPts val="300"/>
              </a:spcAft>
            </a:pPr>
            <a:r>
              <a:rPr lang="ru-RU" dirty="0"/>
              <a:t>выполнение подрядчиком работ по договору подряда, в котором указывается выполнение работ по одной или нескольким профессиям, специальностям, должностям, предусмотренным штатным расписанием </a:t>
            </a:r>
            <a:r>
              <a:rPr lang="ru-RU" dirty="0" smtClean="0"/>
              <a:t>организации-заказчика</a:t>
            </a:r>
            <a:r>
              <a:rPr lang="ru-RU" dirty="0"/>
              <a:t>;</a:t>
            </a:r>
          </a:p>
          <a:p>
            <a:pPr lvl="0">
              <a:spcAft>
                <a:spcPts val="300"/>
              </a:spcAft>
            </a:pPr>
            <a:r>
              <a:rPr lang="ru-RU" dirty="0"/>
              <a:t>наименование профессий, должностей, специальностей, указанные в договоре подряда, соответствуют квалификационным справочникам, утверждаемым в порядке, определяемом Правительством Республики Беларусь;</a:t>
            </a:r>
          </a:p>
          <a:p>
            <a:pPr lvl="0">
              <a:spcAft>
                <a:spcPts val="300"/>
              </a:spcAft>
            </a:pPr>
            <a:r>
              <a:rPr lang="ru-RU" dirty="0"/>
              <a:t>использование в договоре подряда терминологии, применяемой в Трудовом кодексе Республики Беларусь (например, наименование сторон указано как «работник»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и </a:t>
            </a:r>
            <a:r>
              <a:rPr lang="ru-RU" dirty="0"/>
              <a:t>«наниматель», вместо «обязуется выполнить работу по уборке помещений»указано «принят на работу уборщиком помещений», вместо выплаты </a:t>
            </a:r>
            <a:r>
              <a:rPr lang="ru-RU" dirty="0"/>
              <a:t>«сумм </a:t>
            </a:r>
            <a:r>
              <a:rPr lang="ru-RU" dirty="0" smtClean="0"/>
              <a:t>вознаграждения</a:t>
            </a:r>
            <a:r>
              <a:rPr lang="ru-RU" dirty="0" smtClean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за </a:t>
            </a:r>
            <a:r>
              <a:rPr lang="ru-RU" dirty="0"/>
              <a:t>работу» </a:t>
            </a:r>
            <a:r>
              <a:rPr lang="ru-RU" dirty="0"/>
              <a:t>указана выплата «заработной платы»);</a:t>
            </a:r>
          </a:p>
          <a:p>
            <a:pPr lvl="0">
              <a:spcAft>
                <a:spcPts val="300"/>
              </a:spcAft>
            </a:pPr>
            <a:r>
              <a:rPr lang="ru-RU" dirty="0"/>
              <a:t>заключение договора подряда сопровождается изданием приказов, ведением табелей использования рабочего времени в отношении подрядчика, внесением записей в трудовую книжку подрядчика;</a:t>
            </a:r>
          </a:p>
          <a:p>
            <a:pPr lvl="0">
              <a:spcAft>
                <a:spcPts val="300"/>
              </a:spcAft>
            </a:pPr>
            <a:r>
              <a:rPr lang="ru-RU" dirty="0"/>
              <a:t>включение в договор подряда условий, характерных исключительно для трудовых отношений (например, о режиме труда и отдыха, предоставлении подрядчику трудовых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и </a:t>
            </a:r>
            <a:r>
              <a:rPr lang="ru-RU" dirty="0"/>
              <a:t>социальных отпусков, направлении подрядчика в командировку);</a:t>
            </a:r>
          </a:p>
          <a:p>
            <a:pPr lvl="0">
              <a:spcAft>
                <a:spcPts val="300"/>
              </a:spcAft>
            </a:pPr>
            <a:r>
              <a:rPr lang="ru-RU" dirty="0"/>
              <a:t>заключение договора подряда на длительный </a:t>
            </a:r>
            <a:r>
              <a:rPr lang="ru-RU" dirty="0" smtClean="0"/>
              <a:t>период </a:t>
            </a:r>
            <a:r>
              <a:rPr lang="ru-RU" dirty="0"/>
              <a:t>либо несколько аналогичных договоров в течение длительного периода;</a:t>
            </a:r>
          </a:p>
          <a:p>
            <a:pPr lvl="0">
              <a:spcAft>
                <a:spcPts val="300"/>
              </a:spcAft>
            </a:pPr>
            <a:r>
              <a:rPr lang="ru-RU" dirty="0"/>
              <a:t>ежемесячная выплата сумм вознаграждения по договору подряда в дни выплаты заработной платы работникам организации;</a:t>
            </a:r>
          </a:p>
          <a:p>
            <a:pPr lvl="0">
              <a:spcAft>
                <a:spcPts val="300"/>
              </a:spcAft>
            </a:pPr>
            <a:r>
              <a:rPr lang="ru-RU" dirty="0"/>
              <a:t>выдача расчетных листков.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656184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/>
              <a:t/>
            </a:r>
            <a:br>
              <a:rPr lang="ru-RU" sz="2200" b="1" dirty="0"/>
            </a:b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Положение </a:t>
            </a:r>
            <a:r>
              <a:rPr lang="ru-RU" sz="2200" b="1" dirty="0"/>
              <a:t>о Департаменте государственной инспекции труда Министерства труда и социальной защиты 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Республики </a:t>
            </a:r>
            <a:r>
              <a:rPr lang="ru-RU" sz="2200" b="1" dirty="0"/>
              <a:t>Беларусь, 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0" dirty="0" smtClean="0"/>
              <a:t>утвержденное </a:t>
            </a:r>
            <a:r>
              <a:rPr lang="ru-RU" sz="2200" b="0" dirty="0"/>
              <a:t>постановлением Совета Министров </a:t>
            </a:r>
            <a:r>
              <a:rPr lang="ru-RU" sz="2200" b="0" dirty="0" smtClean="0"/>
              <a:t/>
            </a:r>
            <a:br>
              <a:rPr lang="ru-RU" sz="2200" b="0" dirty="0" smtClean="0"/>
            </a:br>
            <a:r>
              <a:rPr lang="ru-RU" sz="2200" b="0" dirty="0" smtClean="0"/>
              <a:t>Республики </a:t>
            </a:r>
            <a:r>
              <a:rPr lang="ru-RU" sz="2200" b="0" dirty="0"/>
              <a:t>Беларусь от 29.07.2006 № </a:t>
            </a:r>
            <a:r>
              <a:rPr lang="ru-RU" sz="2200" b="0" dirty="0" smtClean="0"/>
              <a:t>959</a:t>
            </a:r>
            <a:r>
              <a:rPr lang="ru-RU" b="0" i="1" dirty="0"/>
              <a:t/>
            </a:r>
            <a:br>
              <a:rPr lang="ru-RU" b="0" i="1" dirty="0"/>
            </a:br>
            <a:r>
              <a:rPr lang="ru-RU" b="1" dirty="0"/>
              <a:t> </a:t>
            </a:r>
            <a:r>
              <a:rPr lang="ru-RU" b="1" i="1" dirty="0"/>
              <a:t/>
            </a:r>
            <a:br>
              <a:rPr lang="ru-RU" b="1" i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5429" y="2204864"/>
            <a:ext cx="8229600" cy="4197361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ru-RU" sz="2400" b="1" dirty="0" smtClean="0"/>
              <a:t>	</a:t>
            </a:r>
            <a:r>
              <a:rPr lang="ru-RU" sz="2000" i="1" dirty="0" smtClean="0"/>
              <a:t>Пункт 7. </a:t>
            </a:r>
            <a:r>
              <a:rPr lang="ru-RU" sz="2000" b="1" dirty="0" smtClean="0"/>
              <a:t>Департамент в соответствии с возложенными на него задачами осуществляет следующие функции:</a:t>
            </a:r>
            <a:endParaRPr lang="ru-RU" sz="2000" b="1" i="1" dirty="0" smtClean="0"/>
          </a:p>
          <a:p>
            <a:pPr>
              <a:buNone/>
            </a:pPr>
            <a:r>
              <a:rPr lang="ru-RU" sz="2000" b="1" dirty="0" smtClean="0"/>
              <a:t> 	</a:t>
            </a:r>
            <a:r>
              <a:rPr lang="ru-RU" sz="2000" i="1" dirty="0" smtClean="0"/>
              <a:t>7.21. </a:t>
            </a:r>
            <a:r>
              <a:rPr lang="ru-RU" sz="2000" dirty="0" smtClean="0"/>
              <a:t>выявляет факты заключения гражданско-правовых договоров на выполнение работ, которые согласно законодательству о труде должны осуществляться на основании трудового договора,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и </a:t>
            </a:r>
            <a:r>
              <a:rPr lang="ru-RU" sz="2000" dirty="0" smtClean="0"/>
              <a:t>уведомляет органы прокуратуры о выявленных фактах нарушения законодательства для принятия необходимых мер;</a:t>
            </a:r>
          </a:p>
          <a:p>
            <a:pPr>
              <a:buNone/>
            </a:pPr>
            <a:r>
              <a:rPr lang="ru-RU" sz="2000" dirty="0" smtClean="0"/>
              <a:t>	</a:t>
            </a:r>
            <a:r>
              <a:rPr lang="ru-RU" sz="2000" i="1" dirty="0" smtClean="0"/>
              <a:t>7.22. </a:t>
            </a:r>
            <a:r>
              <a:rPr lang="ru-RU" sz="2000" dirty="0" smtClean="0"/>
              <a:t>устанавливает факты совершения правонарушений юридическими лицами, индивидуальными предпринимателями, предоставляющими работу по гражданско-правовым договорам, предметом которых является выполнение работ, оказание услуг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>и </a:t>
            </a:r>
            <a:r>
              <a:rPr lang="ru-RU" sz="2000" dirty="0" smtClean="0"/>
              <a:t>создание объектов интеллектуальной собственности.</a:t>
            </a:r>
          </a:p>
          <a:p>
            <a:pPr>
              <a:buNone/>
            </a:pPr>
            <a:endParaRPr lang="ru-RU" sz="2400" b="1" dirty="0" smtClean="0"/>
          </a:p>
          <a:p>
            <a:pPr>
              <a:buNone/>
            </a:pPr>
            <a:endParaRPr lang="ru-RU" sz="2400" b="1" i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620688"/>
            <a:ext cx="8229600" cy="566811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ru-RU" sz="3500" b="0" i="1" cap="none" dirty="0" smtClean="0"/>
              <a:t>Глава</a:t>
            </a:r>
            <a:r>
              <a:rPr lang="ru-RU" sz="3500" b="0" i="1" dirty="0" smtClean="0"/>
              <a:t> </a:t>
            </a:r>
            <a:r>
              <a:rPr lang="ru-RU" sz="3500" b="0" i="1" dirty="0"/>
              <a:t>37 </a:t>
            </a:r>
            <a:r>
              <a:rPr lang="ru-RU" sz="3500" b="1" cap="none" dirty="0" smtClean="0"/>
              <a:t>Гражданского кодекса Республики Беларусь</a:t>
            </a:r>
            <a:r>
              <a:rPr lang="ru-RU" sz="3500" b="1" dirty="0" smtClean="0"/>
              <a:t/>
            </a:r>
            <a:br>
              <a:rPr lang="ru-RU" sz="3500" b="1" dirty="0" smtClean="0"/>
            </a:br>
            <a:r>
              <a:rPr lang="ru-RU" sz="3500" b="1" dirty="0" smtClean="0"/>
              <a:t/>
            </a:r>
            <a:br>
              <a:rPr lang="ru-RU" sz="3500" b="1" dirty="0" smtClean="0"/>
            </a:br>
            <a:r>
              <a:rPr lang="ru-RU" sz="3500" b="0" cap="none" dirty="0" smtClean="0"/>
              <a:t>Указ Президента Республики Беларусь от</a:t>
            </a:r>
            <a:r>
              <a:rPr lang="ru-RU" sz="3500" b="0" dirty="0" smtClean="0"/>
              <a:t> </a:t>
            </a:r>
            <a:r>
              <a:rPr lang="ru-RU" sz="3500" b="0" dirty="0" smtClean="0"/>
              <a:t>06.07.2005 № 314 </a:t>
            </a:r>
            <a:r>
              <a:rPr lang="ru-RU" sz="3500" b="0" i="1" dirty="0" smtClean="0"/>
              <a:t/>
            </a:r>
            <a:br>
              <a:rPr lang="ru-RU" sz="3500" b="0" i="1" dirty="0" smtClean="0"/>
            </a:br>
            <a:r>
              <a:rPr lang="ru-RU" sz="3500" dirty="0" smtClean="0"/>
              <a:t>   </a:t>
            </a:r>
            <a:r>
              <a:rPr lang="ru-RU" sz="3500" dirty="0" smtClean="0"/>
              <a:t>«</a:t>
            </a:r>
            <a:r>
              <a:rPr lang="ru-RU" sz="3500" cap="none" dirty="0" smtClean="0"/>
              <a:t>О некоторых мерах </a:t>
            </a:r>
            <a:r>
              <a:rPr lang="ru-RU" sz="3600" cap="none" dirty="0" smtClean="0">
                <a:effectLst/>
              </a:rPr>
              <a:t/>
            </a:r>
            <a:br>
              <a:rPr lang="ru-RU" sz="3600" cap="none" dirty="0" smtClean="0">
                <a:effectLst/>
              </a:rPr>
            </a:br>
            <a:r>
              <a:rPr lang="ru-RU" sz="3500" cap="none" dirty="0" smtClean="0"/>
              <a:t>по защите прав граждан, выполняющих работу </a:t>
            </a:r>
            <a:r>
              <a:rPr lang="ru-RU" sz="3600" cap="none" dirty="0" smtClean="0">
                <a:effectLst/>
              </a:rPr>
              <a:t/>
            </a:r>
            <a:br>
              <a:rPr lang="ru-RU" sz="3600" cap="none" dirty="0" smtClean="0">
                <a:effectLst/>
              </a:rPr>
            </a:br>
            <a:r>
              <a:rPr lang="ru-RU" sz="3500" cap="none" dirty="0" smtClean="0"/>
              <a:t>по гражданско-правовым </a:t>
            </a:r>
            <a:r>
              <a:rPr lang="ru-RU" sz="3600" cap="none" dirty="0" smtClean="0">
                <a:effectLst/>
              </a:rPr>
              <a:t/>
            </a:r>
            <a:br>
              <a:rPr lang="ru-RU" sz="3600" cap="none" dirty="0" smtClean="0">
                <a:effectLst/>
              </a:rPr>
            </a:br>
            <a:r>
              <a:rPr lang="ru-RU" sz="3500" cap="none" dirty="0" smtClean="0"/>
              <a:t>и трудовым договорам</a:t>
            </a:r>
            <a:r>
              <a:rPr lang="ru-RU" sz="3500" dirty="0" smtClean="0"/>
              <a:t>»</a:t>
            </a:r>
            <a:r>
              <a:rPr lang="ru-RU" sz="2500" i="1" dirty="0" smtClean="0"/>
              <a:t/>
            </a:r>
            <a:br>
              <a:rPr lang="ru-RU" sz="2500" i="1" dirty="0" smtClean="0"/>
            </a:br>
            <a:endParaRPr lang="ru-RU" sz="25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Трудовой </a:t>
            </a:r>
            <a:r>
              <a:rPr lang="ru-RU" b="1" dirty="0"/>
              <a:t>кодекс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Республики </a:t>
            </a:r>
            <a:r>
              <a:rPr lang="ru-RU" b="1" dirty="0"/>
              <a:t>Беларусь</a:t>
            </a:r>
            <a:r>
              <a:rPr lang="ru-RU" b="1" i="1" dirty="0"/>
              <a:t/>
            </a:r>
            <a:br>
              <a:rPr lang="ru-RU" b="1" i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ru-RU" b="1" dirty="0" smtClean="0"/>
              <a:t>	</a:t>
            </a:r>
            <a:r>
              <a:rPr lang="ru-RU" i="1" dirty="0" smtClean="0"/>
              <a:t>Статья </a:t>
            </a:r>
            <a:r>
              <a:rPr lang="ru-RU" i="1" dirty="0"/>
              <a:t>6. </a:t>
            </a:r>
            <a:r>
              <a:rPr lang="ru-RU" b="1" dirty="0"/>
              <a:t>Отношения, не подпадающие 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 smtClean="0"/>
              <a:t>под </a:t>
            </a:r>
            <a:r>
              <a:rPr lang="ru-RU" b="1" dirty="0"/>
              <a:t>действие Трудового </a:t>
            </a:r>
            <a:r>
              <a:rPr lang="ru-RU" b="1" dirty="0" smtClean="0"/>
              <a:t>кодекса</a:t>
            </a:r>
            <a:endParaRPr lang="ru-RU" b="1" i="1" dirty="0"/>
          </a:p>
          <a:p>
            <a:pPr>
              <a:buNone/>
            </a:pPr>
            <a:r>
              <a:rPr lang="ru-RU" b="1" i="1" dirty="0" smtClean="0"/>
              <a:t>	</a:t>
            </a:r>
            <a:r>
              <a:rPr lang="ru-RU" dirty="0" smtClean="0"/>
              <a:t>Не </a:t>
            </a:r>
            <a:r>
              <a:rPr lang="ru-RU" dirty="0"/>
              <a:t>подпадают под действие Трудового кодекса отношения по поводу </a:t>
            </a:r>
            <a:r>
              <a:rPr lang="ru-RU" dirty="0" smtClean="0"/>
              <a:t>осуществления обязательств</a:t>
            </a:r>
            <a:r>
              <a:rPr lang="ru-RU" dirty="0"/>
              <a:t>, возникающих на основе договоров, предусмотренных гражданским законодательством.</a:t>
            </a:r>
            <a:endParaRPr lang="ru-RU" i="1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2232248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/>
              <a:t/>
            </a:r>
            <a:br>
              <a:rPr lang="ru-RU" sz="2200" b="1" dirty="0"/>
            </a:br>
            <a:r>
              <a:rPr lang="ru-RU" sz="3100" b="1" dirty="0" smtClean="0"/>
              <a:t>Инструкция </a:t>
            </a: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r>
              <a:rPr lang="ru-RU" sz="3100" b="1" dirty="0" smtClean="0"/>
              <a:t>о </a:t>
            </a:r>
            <a:r>
              <a:rPr lang="ru-RU" sz="3100" b="1" dirty="0"/>
              <a:t>порядке ведения трудовых книжек, </a:t>
            </a:r>
            <a:r>
              <a:rPr lang="ru-RU" sz="3100" b="0" dirty="0" smtClean="0"/>
              <a:t>утвержденная </a:t>
            </a:r>
            <a:r>
              <a:rPr lang="ru-RU" sz="3100" b="0" dirty="0"/>
              <a:t>постановлением </a:t>
            </a: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r>
              <a:rPr lang="ru-RU" sz="3100" b="0" dirty="0" smtClean="0"/>
              <a:t>Министерства </a:t>
            </a:r>
            <a:r>
              <a:rPr lang="ru-RU" sz="3100" b="0" dirty="0"/>
              <a:t>труда и социальной защиты Республики Беларусь от 16.06.2014 № 40 </a:t>
            </a:r>
            <a:r>
              <a:rPr lang="ru-RU" b="1" i="1" dirty="0"/>
              <a:t/>
            </a:r>
            <a:br>
              <a:rPr lang="ru-RU" b="1" i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240360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     </a:t>
            </a:r>
            <a:r>
              <a:rPr lang="ru-RU" i="1" dirty="0" smtClean="0"/>
              <a:t>Пункт </a:t>
            </a:r>
            <a:r>
              <a:rPr lang="ru-RU" i="1" dirty="0"/>
              <a:t>11.</a:t>
            </a:r>
            <a:r>
              <a:rPr lang="ru-RU" b="1" dirty="0"/>
              <a:t> В трудовую книжку не вносятся </a:t>
            </a:r>
            <a:r>
              <a:rPr lang="ru-RU" b="1" dirty="0" smtClean="0"/>
              <a:t>  сведения о </a:t>
            </a:r>
            <a:r>
              <a:rPr lang="ru-RU" b="1" dirty="0"/>
              <a:t>работе по гражданско-правовым договорам и осуществлении предпринимательской деятельности.</a:t>
            </a:r>
            <a:endParaRPr lang="ru-RU" b="1" i="1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800200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2700" b="1" dirty="0" smtClean="0"/>
              <a:t>Положение </a:t>
            </a:r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>о </a:t>
            </a:r>
            <a:r>
              <a:rPr lang="ru-RU" sz="2700" b="1" dirty="0"/>
              <a:t>порядке обеспечения пособиями по временной нетрудоспособности и по беременности и родам, </a:t>
            </a:r>
            <a:r>
              <a:rPr lang="ru-RU" sz="2700" b="0" dirty="0"/>
              <a:t>утвержденное постановлением </a:t>
            </a:r>
            <a:r>
              <a:rPr lang="ru-RU" sz="2700" b="0" dirty="0" smtClean="0"/>
              <a:t/>
            </a:r>
            <a:br>
              <a:rPr lang="ru-RU" sz="2700" b="0" dirty="0" smtClean="0"/>
            </a:br>
            <a:r>
              <a:rPr lang="ru-RU" sz="2700" b="0" dirty="0" smtClean="0"/>
              <a:t>Совета </a:t>
            </a:r>
            <a:r>
              <a:rPr lang="ru-RU" sz="2700" b="0" dirty="0"/>
              <a:t>Министров Республики Беларусь </a:t>
            </a:r>
            <a:r>
              <a:rPr lang="ru-RU" sz="2700" b="0" dirty="0" smtClean="0"/>
              <a:t/>
            </a:r>
            <a:br>
              <a:rPr lang="ru-RU" sz="2700" b="0" dirty="0" smtClean="0"/>
            </a:br>
            <a:r>
              <a:rPr lang="ru-RU" sz="2700" b="0" dirty="0" smtClean="0"/>
              <a:t>от </a:t>
            </a:r>
            <a:r>
              <a:rPr lang="ru-RU" sz="2700" b="0" dirty="0"/>
              <a:t>28.06.2013 </a:t>
            </a:r>
            <a:r>
              <a:rPr lang="ru-RU" sz="2700" b="0" dirty="0" smtClean="0"/>
              <a:t>№ </a:t>
            </a:r>
            <a:r>
              <a:rPr lang="ru-RU" sz="2700" b="0" dirty="0"/>
              <a:t>569</a:t>
            </a:r>
            <a:r>
              <a:rPr lang="ru-RU" b="0" i="1" dirty="0"/>
              <a:t/>
            </a:r>
            <a:br>
              <a:rPr lang="ru-RU" b="0" i="1" dirty="0"/>
            </a:br>
            <a:endParaRPr lang="ru-RU" b="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672408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     </a:t>
            </a:r>
            <a:r>
              <a:rPr lang="ru-RU" sz="2800" i="1" dirty="0" smtClean="0"/>
              <a:t>Пункт </a:t>
            </a:r>
            <a:r>
              <a:rPr lang="ru-RU" sz="2800" i="1" dirty="0"/>
              <a:t>30. </a:t>
            </a:r>
            <a:r>
              <a:rPr lang="ru-RU" sz="2800" b="1" dirty="0"/>
              <a:t>Работникам, а также лицам, работающим по гражданско-правовым договорам у юридических лиц, индивидуальных </a:t>
            </a:r>
            <a:r>
              <a:rPr lang="ru-RU" sz="2800" b="1" dirty="0" smtClean="0"/>
              <a:t>предпринимателей, </a:t>
            </a:r>
            <a:r>
              <a:rPr lang="ru-RU" dirty="0"/>
              <a:t/>
            </a:r>
            <a:br>
              <a:rPr lang="ru-RU" dirty="0"/>
            </a:br>
            <a:r>
              <a:rPr lang="ru-RU" sz="2800" b="1" dirty="0" smtClean="0"/>
              <a:t>пособия </a:t>
            </a:r>
            <a:r>
              <a:rPr lang="ru-RU" sz="2800" b="1" dirty="0"/>
              <a:t>назначаются плательщиком </a:t>
            </a:r>
            <a:r>
              <a:rPr lang="ru-RU" dirty="0"/>
              <a:t/>
            </a:r>
            <a:br>
              <a:rPr lang="ru-RU" dirty="0"/>
            </a:br>
            <a:r>
              <a:rPr lang="ru-RU" sz="2800" b="1" dirty="0" smtClean="0"/>
              <a:t>и </a:t>
            </a:r>
            <a:r>
              <a:rPr lang="ru-RU" sz="2800" b="1" dirty="0"/>
              <a:t>выплачиваются в счет начисленных обязательных страховых взносов </a:t>
            </a:r>
            <a:r>
              <a:rPr lang="ru-RU" dirty="0"/>
              <a:t/>
            </a:r>
            <a:br>
              <a:rPr lang="ru-RU" dirty="0"/>
            </a:br>
            <a:r>
              <a:rPr lang="ru-RU" sz="2800" b="1" dirty="0" smtClean="0"/>
              <a:t>в </a:t>
            </a:r>
            <a:r>
              <a:rPr lang="ru-RU" sz="2800" b="1" dirty="0"/>
              <a:t>бюджет фонда.</a:t>
            </a:r>
            <a:endParaRPr lang="ru-RU" sz="28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8892"/>
            <a:ext cx="8229600" cy="905891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b="1" dirty="0" smtClean="0"/>
              <a:t>Гражданский </a:t>
            </a:r>
            <a:r>
              <a:rPr lang="ru-RU" sz="3600" b="1" dirty="0"/>
              <a:t>кодекс </a:t>
            </a:r>
            <a:r>
              <a:rPr lang="ru-RU" sz="3200" dirty="0">
                <a:effectLst/>
              </a:rPr>
              <a:t/>
            </a:r>
            <a:br>
              <a:rPr lang="ru-RU" sz="3200" dirty="0">
                <a:effectLst/>
              </a:rPr>
            </a:br>
            <a:r>
              <a:rPr lang="ru-RU" sz="3600" b="1" dirty="0" smtClean="0"/>
              <a:t>Республики </a:t>
            </a:r>
            <a:r>
              <a:rPr lang="ru-RU" sz="3600" b="1" dirty="0"/>
              <a:t>Беларусь</a:t>
            </a:r>
            <a:r>
              <a:rPr lang="ru-RU" b="1" i="1" dirty="0"/>
              <a:t/>
            </a:r>
            <a:br>
              <a:rPr lang="ru-RU" b="1" i="1" dirty="0"/>
            </a:br>
            <a:r>
              <a:rPr lang="ru-RU" b="1" i="1" dirty="0"/>
              <a:t/>
            </a:r>
            <a:br>
              <a:rPr lang="ru-RU" b="1" i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8435280" cy="520984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2600" b="1" dirty="0" smtClean="0"/>
              <a:t>Пункт 2 статьи </a:t>
            </a:r>
            <a:r>
              <a:rPr lang="ru-RU" sz="2600" b="1" dirty="0"/>
              <a:t>20 </a:t>
            </a:r>
            <a:r>
              <a:rPr lang="ru-RU" sz="2600" b="1" dirty="0" smtClean="0"/>
              <a:t>:</a:t>
            </a:r>
            <a:endParaRPr lang="ru-RU" sz="2600" b="1" i="1" dirty="0"/>
          </a:p>
          <a:p>
            <a:r>
              <a:rPr lang="ru-RU" sz="2600" dirty="0" smtClean="0"/>
              <a:t>вступление </a:t>
            </a:r>
            <a:r>
              <a:rPr lang="ru-RU" sz="2600" dirty="0"/>
              <a:t>несовершеннолетнего в брак (в исключительных случаях брачный возраст (18 лет) может быть снижен, но не более чем </a:t>
            </a:r>
            <a:r>
              <a:rPr lang="ru-RU" sz="2600" dirty="0"/>
              <a:t/>
            </a:r>
            <a:br>
              <a:rPr lang="ru-RU" sz="2600" dirty="0"/>
            </a:br>
            <a:r>
              <a:rPr lang="ru-RU" sz="2600" dirty="0" smtClean="0"/>
              <a:t>на 3 </a:t>
            </a:r>
            <a:r>
              <a:rPr lang="ru-RU" sz="2600" dirty="0"/>
              <a:t>года, то есть до </a:t>
            </a:r>
            <a:r>
              <a:rPr lang="ru-RU" sz="2600" dirty="0" smtClean="0"/>
              <a:t>15 </a:t>
            </a:r>
            <a:r>
              <a:rPr lang="ru-RU" sz="2600" dirty="0"/>
              <a:t>лет, органом, регистрирующим акты гражданского состояния. Специального решения об объявлении несовершеннолетнего полностью дееспособным не требуется, достаточно регистрации брака);</a:t>
            </a:r>
          </a:p>
          <a:p>
            <a:r>
              <a:rPr lang="ru-RU" sz="2600" dirty="0" smtClean="0"/>
              <a:t>эмансипация </a:t>
            </a:r>
            <a:r>
              <a:rPr lang="ru-RU" sz="2600" dirty="0"/>
              <a:t>несовершеннолетнего (несовершеннолетний может быть объявлен полностью дееспособным если он: достиг </a:t>
            </a:r>
            <a:r>
              <a:rPr lang="ru-RU" sz="2600" dirty="0" smtClean="0"/>
              <a:t>16 лет</a:t>
            </a:r>
            <a:r>
              <a:rPr lang="ru-RU" sz="2600" dirty="0"/>
              <a:t>; работает по трудовому договору (контракту) или с согласия родителей, усыновителей или попечителя занимается предпринимательской деятельностью. Эмансипация производится по решению органов опеки и попечительства с согласия обоих родителей, усыновителей или попечителя. Если согласие родителей, усыновителей, попечителя отсутствует, эмансипация может быть проведена по решению суда</a:t>
            </a:r>
            <a:r>
              <a:rPr lang="ru-RU" sz="2600" dirty="0" smtClean="0"/>
              <a:t>).</a:t>
            </a:r>
          </a:p>
          <a:p>
            <a:pPr marL="0">
              <a:buNone/>
            </a:pPr>
            <a:r>
              <a:rPr lang="ru-RU" sz="2600" b="1" dirty="0" smtClean="0"/>
              <a:t>Для </a:t>
            </a:r>
            <a:r>
              <a:rPr lang="ru-RU" sz="2600" b="1" dirty="0"/>
              <a:t>несовершеннолетних в возрасте от </a:t>
            </a:r>
            <a:r>
              <a:rPr lang="ru-RU" sz="2600" b="1" dirty="0" smtClean="0"/>
              <a:t>14 до 18 лет </a:t>
            </a:r>
            <a:r>
              <a:rPr lang="ru-RU" sz="2600" b="1" dirty="0"/>
              <a:t>при заключении договора подряда (совершении сделки</a:t>
            </a:r>
            <a:r>
              <a:rPr lang="ru-RU" sz="2600" b="1" dirty="0" smtClean="0"/>
              <a:t>) </a:t>
            </a:r>
            <a:r>
              <a:rPr lang="ru-RU" sz="2600" b="1" dirty="0"/>
              <a:t>необходимо получение письменного согласия своих законных представителей – обоих родителей, усыновителей или </a:t>
            </a:r>
            <a:r>
              <a:rPr lang="ru-RU" sz="2600" b="1" dirty="0" smtClean="0"/>
              <a:t>попечителя </a:t>
            </a:r>
            <a:r>
              <a:rPr lang="ru-RU" sz="2600" b="1" dirty="0"/>
              <a:t>(</a:t>
            </a:r>
            <a:r>
              <a:rPr lang="ru-RU" sz="2600" i="1" dirty="0"/>
              <a:t>пункт 1 статьи 25 Гражданского кодекса Республики Беларусь</a:t>
            </a:r>
            <a:r>
              <a:rPr lang="ru-RU" sz="2600" b="1" dirty="0" smtClean="0"/>
              <a:t>).</a:t>
            </a:r>
            <a:endParaRPr lang="ru-RU" sz="2600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100" b="1" dirty="0" smtClean="0"/>
              <a:t>Трудовой </a:t>
            </a:r>
            <a:r>
              <a:rPr lang="ru-RU" sz="3100" b="1" dirty="0"/>
              <a:t>кодекс </a:t>
            </a: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>Республики </a:t>
            </a:r>
            <a:r>
              <a:rPr lang="ru-RU" sz="3100" b="1" dirty="0"/>
              <a:t>Беларусь</a:t>
            </a:r>
            <a:r>
              <a:rPr lang="ru-RU" b="1" i="1" dirty="0"/>
              <a:t/>
            </a:r>
            <a:br>
              <a:rPr lang="ru-RU" b="1" i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91174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ru-RU" sz="1600" i="1" dirty="0"/>
              <a:t>Статья 114. </a:t>
            </a:r>
            <a:r>
              <a:rPr lang="ru-RU" sz="1600" dirty="0"/>
              <a:t>Для работников моложе </a:t>
            </a:r>
            <a:r>
              <a:rPr lang="ru-RU" sz="1600" dirty="0" smtClean="0"/>
              <a:t>18 лет </a:t>
            </a:r>
            <a:r>
              <a:rPr lang="ru-RU" sz="1600" dirty="0"/>
              <a:t>устанавливается сокращенная продолжительность рабочего времени: в возрасте от </a:t>
            </a:r>
            <a:r>
              <a:rPr lang="ru-RU" sz="1600" dirty="0" smtClean="0"/>
              <a:t>14 до 16 лет </a:t>
            </a:r>
            <a:r>
              <a:rPr lang="ru-RU" sz="1600" dirty="0"/>
              <a:t>–</a:t>
            </a:r>
            <a:r>
              <a:rPr lang="ru-RU" sz="1600" dirty="0" smtClean="0"/>
              <a:t> </a:t>
            </a:r>
            <a:r>
              <a:rPr lang="ru-RU" sz="1600" dirty="0"/>
              <a:t>не более 23 часов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>в </a:t>
            </a:r>
            <a:r>
              <a:rPr lang="ru-RU" sz="1600" dirty="0"/>
              <a:t>неделю, от </a:t>
            </a:r>
            <a:r>
              <a:rPr lang="ru-RU" sz="1600" dirty="0" smtClean="0"/>
              <a:t>16 до 18 лет </a:t>
            </a:r>
            <a:r>
              <a:rPr lang="ru-RU" sz="1600" dirty="0"/>
              <a:t>–</a:t>
            </a:r>
            <a:r>
              <a:rPr lang="ru-RU" sz="1600" dirty="0" smtClean="0"/>
              <a:t> </a:t>
            </a:r>
            <a:r>
              <a:rPr lang="ru-RU" sz="1600" dirty="0"/>
              <a:t>не более 35 часов в неделю.</a:t>
            </a:r>
            <a:endParaRPr lang="ru-RU" sz="1600" b="1" i="1" dirty="0"/>
          </a:p>
          <a:p>
            <a:pPr>
              <a:spcAft>
                <a:spcPts val="600"/>
              </a:spcAft>
            </a:pPr>
            <a:r>
              <a:rPr lang="ru-RU" sz="1600" i="1" dirty="0"/>
              <a:t>Статья 117. </a:t>
            </a:r>
            <a:r>
              <a:rPr lang="ru-RU" sz="1600" dirty="0"/>
              <a:t>К работе в ночное время, даже если она приходится на часть рабочего дня или смены, не допускаются работники моложе </a:t>
            </a:r>
            <a:r>
              <a:rPr lang="ru-RU" sz="1600" dirty="0" smtClean="0"/>
              <a:t>18 лет</a:t>
            </a:r>
            <a:r>
              <a:rPr lang="ru-RU" sz="1600" dirty="0"/>
              <a:t>.</a:t>
            </a:r>
            <a:endParaRPr lang="ru-RU" sz="1600" b="1" i="1" dirty="0"/>
          </a:p>
          <a:p>
            <a:pPr>
              <a:spcAft>
                <a:spcPts val="600"/>
              </a:spcAft>
            </a:pPr>
            <a:r>
              <a:rPr lang="ru-RU" sz="1600" i="1" dirty="0"/>
              <a:t>Статья 274</a:t>
            </a:r>
            <a:r>
              <a:rPr lang="ru-RU" sz="1600" i="1" dirty="0" smtClean="0"/>
              <a:t>. </a:t>
            </a:r>
            <a:r>
              <a:rPr lang="ru-RU" sz="1600" dirty="0" smtClean="0"/>
              <a:t>Запрещается </a:t>
            </a:r>
            <a:r>
              <a:rPr lang="ru-RU" sz="1600" dirty="0"/>
              <a:t>привлечение к труду лиц моложе </a:t>
            </a:r>
            <a:r>
              <a:rPr lang="ru-RU" sz="1600" dirty="0" smtClean="0"/>
              <a:t>18 лет на </a:t>
            </a:r>
            <a:r>
              <a:rPr lang="ru-RU" sz="1600" dirty="0"/>
              <a:t>тяжелых работах и на работах с вредными и (или) опасными условиями труда, </a:t>
            </a:r>
            <a:r>
              <a:rPr lang="ru-RU" sz="1600" dirty="0" smtClean="0"/>
              <a:t>на </a:t>
            </a:r>
            <a:r>
              <a:rPr lang="ru-RU" sz="1600" dirty="0"/>
              <a:t>подземных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>и </a:t>
            </a:r>
            <a:r>
              <a:rPr lang="ru-RU" sz="1600" dirty="0"/>
              <a:t>горных работах.</a:t>
            </a:r>
            <a:endParaRPr lang="ru-RU" sz="1600" b="1" i="1" dirty="0"/>
          </a:p>
          <a:p>
            <a:pPr>
              <a:spcAft>
                <a:spcPts val="600"/>
              </a:spcAft>
              <a:buNone/>
            </a:pPr>
            <a:r>
              <a:rPr lang="ru-RU" sz="1600" dirty="0" smtClean="0"/>
              <a:t>	Запрещаются </a:t>
            </a:r>
            <a:r>
              <a:rPr lang="ru-RU" sz="1600" dirty="0"/>
              <a:t>подъем и перемещение несовершеннолетними тяжестей вручную, превышающих установленные для них предельные </a:t>
            </a:r>
            <a:r>
              <a:rPr lang="ru-RU" sz="1600" dirty="0" smtClean="0"/>
              <a:t> нормы. </a:t>
            </a:r>
            <a:endParaRPr lang="ru-RU" sz="1600" b="1" i="1" dirty="0"/>
          </a:p>
          <a:p>
            <a:pPr>
              <a:spcAft>
                <a:spcPts val="600"/>
              </a:spcAft>
            </a:pPr>
            <a:r>
              <a:rPr lang="ru-RU" sz="1600" i="1" dirty="0"/>
              <a:t>Статья 275. </a:t>
            </a:r>
            <a:r>
              <a:rPr lang="ru-RU" sz="1600" dirty="0"/>
              <a:t>Все лица моложе </a:t>
            </a:r>
            <a:r>
              <a:rPr lang="ru-RU" sz="1600" dirty="0" smtClean="0"/>
              <a:t>18 лет </a:t>
            </a:r>
            <a:r>
              <a:rPr lang="ru-RU" sz="1600" dirty="0"/>
              <a:t>принимаются на работу лишь после предварительного медицинского осмотра и в дальнейшем, до достижения </a:t>
            </a:r>
            <a:r>
              <a:rPr lang="ru-RU" sz="1600" dirty="0" smtClean="0"/>
              <a:t>18 лет</a:t>
            </a:r>
            <a:r>
              <a:rPr lang="ru-RU" sz="1600" dirty="0"/>
              <a:t>, ежегодно подлежат обязательному медицинскому </a:t>
            </a:r>
            <a:r>
              <a:rPr lang="ru-RU" sz="1600" dirty="0" smtClean="0"/>
              <a:t>осмотру.</a:t>
            </a:r>
            <a:endParaRPr lang="ru-RU" sz="1600" b="1" i="1" dirty="0"/>
          </a:p>
          <a:p>
            <a:pPr>
              <a:spcAft>
                <a:spcPts val="600"/>
              </a:spcAft>
              <a:buNone/>
            </a:pPr>
            <a:r>
              <a:rPr lang="ru-RU" sz="1600" dirty="0" smtClean="0"/>
              <a:t>	Обязательные </a:t>
            </a:r>
            <a:r>
              <a:rPr lang="ru-RU" sz="1600" dirty="0"/>
              <a:t>ежегодные медицинские осмотры несовершеннолетних работников проводятся в рабочее время с сохранением среднего заработка.</a:t>
            </a:r>
            <a:endParaRPr lang="ru-RU" sz="1600" b="1" i="1" dirty="0"/>
          </a:p>
          <a:p>
            <a:pPr>
              <a:spcAft>
                <a:spcPts val="600"/>
              </a:spcAft>
            </a:pPr>
            <a:r>
              <a:rPr lang="ru-RU" sz="1600" i="1" dirty="0"/>
              <a:t>Статья 276. </a:t>
            </a:r>
            <a:r>
              <a:rPr lang="ru-RU" sz="1600" dirty="0"/>
              <a:t>Запрещается привлекать работников моложе </a:t>
            </a:r>
            <a:r>
              <a:rPr lang="ru-RU" sz="1600" dirty="0" smtClean="0"/>
              <a:t>18 лет к </a:t>
            </a:r>
            <a:r>
              <a:rPr lang="ru-RU" sz="1600" dirty="0"/>
              <a:t>ночным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>и </a:t>
            </a:r>
            <a:r>
              <a:rPr lang="ru-RU" sz="1600" dirty="0"/>
              <a:t>сверхурочным работам, работам в государственные праздники </a:t>
            </a:r>
            <a:r>
              <a:rPr lang="ru-RU" sz="1600" dirty="0" smtClean="0"/>
              <a:t>и </a:t>
            </a:r>
            <a:r>
              <a:rPr lang="ru-RU" sz="1600" dirty="0"/>
              <a:t>праздничные дни, работам в выходные дни.</a:t>
            </a:r>
            <a:endParaRPr lang="ru-RU" sz="1600" b="1" i="1" dirty="0"/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/>
              <a:t>Закон Республики Беларусь </a:t>
            </a: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> </a:t>
            </a:r>
            <a:r>
              <a:rPr lang="ru-RU" sz="3100" b="1" dirty="0" smtClean="0"/>
              <a:t>«</a:t>
            </a:r>
            <a:r>
              <a:rPr lang="ru-RU" sz="3100" b="1" dirty="0"/>
              <a:t>Об охране труда»</a:t>
            </a:r>
            <a:r>
              <a:rPr lang="ru-RU" b="1" i="1" dirty="0"/>
              <a:t/>
            </a:r>
            <a:br>
              <a:rPr lang="ru-RU" b="1" i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1722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  <a:buNone/>
            </a:pPr>
            <a:r>
              <a:rPr lang="ru-RU" sz="1600" i="1" dirty="0"/>
              <a:t>Статья 16. </a:t>
            </a:r>
            <a:r>
              <a:rPr lang="ru-RU" sz="1600" b="1" dirty="0"/>
              <a:t>Охрана труда </a:t>
            </a:r>
            <a:r>
              <a:rPr lang="ru-RU" sz="1600" b="1" dirty="0" smtClean="0"/>
              <a:t>несовершеннолетних</a:t>
            </a:r>
            <a:endParaRPr lang="ru-RU" sz="1600" b="1" i="1" dirty="0"/>
          </a:p>
          <a:p>
            <a:pPr>
              <a:spcAft>
                <a:spcPts val="600"/>
              </a:spcAft>
            </a:pPr>
            <a:r>
              <a:rPr lang="ru-RU" sz="1600" dirty="0"/>
              <a:t>Лица моложе </a:t>
            </a:r>
            <a:r>
              <a:rPr lang="ru-RU" sz="1600" dirty="0" smtClean="0"/>
              <a:t>18 лет </a:t>
            </a:r>
            <a:r>
              <a:rPr lang="ru-RU" sz="1600" dirty="0"/>
              <a:t>привлекаются к выполнению работ лишь после предварительного медицинского осмотра и в дальнейшем, до достижения </a:t>
            </a:r>
            <a:r>
              <a:rPr lang="ru-RU" sz="1600" dirty="0" smtClean="0"/>
              <a:t>18 лет</a:t>
            </a:r>
            <a:r>
              <a:rPr lang="ru-RU" sz="1600" dirty="0"/>
              <a:t>, подлежат обязательному медицинскому осмотру в соответствии с законодательством.</a:t>
            </a:r>
            <a:endParaRPr lang="ru-RU" sz="1600" b="1" i="1" dirty="0"/>
          </a:p>
          <a:p>
            <a:pPr>
              <a:spcAft>
                <a:spcPts val="600"/>
              </a:spcAft>
            </a:pPr>
            <a:r>
              <a:rPr lang="ru-RU" sz="1600" dirty="0"/>
              <a:t>Лица в возрасте от </a:t>
            </a:r>
            <a:r>
              <a:rPr lang="ru-RU" sz="1600" dirty="0" smtClean="0"/>
              <a:t>14 до 16 лет </a:t>
            </a:r>
            <a:r>
              <a:rPr lang="ru-RU" sz="1600" dirty="0"/>
              <a:t>могут привлекаться к выполнению легких видов работ в соответствии с законодательством.</a:t>
            </a:r>
            <a:endParaRPr lang="ru-RU" sz="1600" b="1" i="1" dirty="0"/>
          </a:p>
          <a:p>
            <a:pPr>
              <a:spcAft>
                <a:spcPts val="600"/>
              </a:spcAft>
            </a:pPr>
            <a:r>
              <a:rPr lang="ru-RU" sz="1600" dirty="0"/>
              <a:t>Не допускается привлечение лиц моложе </a:t>
            </a:r>
            <a:r>
              <a:rPr lang="ru-RU" sz="1600" dirty="0" smtClean="0"/>
              <a:t>18 лет </a:t>
            </a:r>
            <a:r>
              <a:rPr lang="ru-RU" sz="1600" dirty="0"/>
              <a:t>к выполнению тяжелых работ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>и </a:t>
            </a:r>
            <a:r>
              <a:rPr lang="ru-RU" sz="1600" dirty="0"/>
              <a:t>работ с вредными и (или) опасными условиями труда, к подземным и горным работам.</a:t>
            </a:r>
            <a:endParaRPr lang="ru-RU" sz="1600" b="1" i="1" dirty="0"/>
          </a:p>
          <a:p>
            <a:pPr>
              <a:spcAft>
                <a:spcPts val="600"/>
              </a:spcAft>
            </a:pPr>
            <a:r>
              <a:rPr lang="ru-RU" sz="1600" dirty="0"/>
              <a:t>Запрещаются подъем и перемещение несовершеннолетними тяжестей вручную, превышающих установленные для них предельные нормы, если иное не установлено законодательными актами. Предельные </a:t>
            </a:r>
            <a:r>
              <a:rPr lang="ru-RU" sz="1600" dirty="0" smtClean="0"/>
              <a:t>нормы </a:t>
            </a:r>
            <a:r>
              <a:rPr lang="ru-RU" sz="1600" dirty="0"/>
              <a:t>подъема и перемещения несовершеннолетними тяжестей вручную устанавливаются Министерством здравоохранения Республики Беларусь.</a:t>
            </a:r>
            <a:endParaRPr lang="ru-RU" sz="1600" b="1" i="1" dirty="0"/>
          </a:p>
          <a:p>
            <a:pPr>
              <a:spcAft>
                <a:spcPts val="600"/>
              </a:spcAft>
            </a:pPr>
            <a:r>
              <a:rPr lang="ru-RU" sz="1600" dirty="0"/>
              <a:t>Запрещается привлекать работников моложе </a:t>
            </a:r>
            <a:r>
              <a:rPr lang="ru-RU" sz="1600" dirty="0" smtClean="0"/>
              <a:t>18 лет </a:t>
            </a:r>
            <a:r>
              <a:rPr lang="ru-RU" sz="1600" dirty="0"/>
              <a:t>к ночным и сверхурочным работам, работам в государственные праздники и праздничные дни, установленные 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>и </a:t>
            </a:r>
            <a:r>
              <a:rPr lang="ru-RU" sz="1600" dirty="0"/>
              <a:t>объявленные Президентом Республики Беларусь нерабочими, работам в выходные дни, если иное не установлено законодательными актами.</a:t>
            </a:r>
            <a:endParaRPr lang="ru-RU" sz="1600" b="1" i="1" dirty="0"/>
          </a:p>
          <a:p>
            <a:pPr>
              <a:buNone/>
            </a:pPr>
            <a:endParaRPr lang="ru-RU" sz="16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</TotalTime>
  <Words>313</Words>
  <Application>Microsoft Office PowerPoint</Application>
  <PresentationFormat>Экран (4:3)</PresentationFormat>
  <Paragraphs>84</Paragraphs>
  <Slides>14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4" baseType="lpstr">
      <vt:lpstr>Arial</vt:lpstr>
      <vt:lpstr>Book Antiqua</vt:lpstr>
      <vt:lpstr>Calibri</vt:lpstr>
      <vt:lpstr>Courier New</vt:lpstr>
      <vt:lpstr>Lucida Sans</vt:lpstr>
      <vt:lpstr>Times New Roman</vt:lpstr>
      <vt:lpstr>Wingdings</vt:lpstr>
      <vt:lpstr>Wingdings 2</vt:lpstr>
      <vt:lpstr>Wingdings 3</vt:lpstr>
      <vt:lpstr>Апекс</vt:lpstr>
      <vt:lpstr>Заключение  гражданско-правовых договоров  на выполнение работ</vt:lpstr>
      <vt:lpstr>   Положение о Департаменте государственной инспекции труда Министерства труда и социальной защиты  Республики Беларусь,  утвержденное постановлением Совета Министров  Республики Беларусь от 29.07.2006 № 959   </vt:lpstr>
      <vt:lpstr>Глава 37 Гражданского кодекса Республики Беларусь  Указ Президента Республики Беларусь от 06.07.2005 № 314     «О некоторых мерах  по защите прав граждан, выполняющих работу  по гражданско-правовым  и трудовым договорам» </vt:lpstr>
      <vt:lpstr> Трудовой кодекс  Республики Беларусь </vt:lpstr>
      <vt:lpstr>  Инструкция  о порядке ведения трудовых книжек, утвержденная постановлением  Министерства труда и социальной защиты Республики Беларусь от 16.06.2014 № 40  </vt:lpstr>
      <vt:lpstr>  Положение  о порядке обеспечения пособиями по временной нетрудоспособности и по беременности и родам, утвержденное постановлением  Совета Министров Республики Беларусь  от 28.06.2013 № 569 </vt:lpstr>
      <vt:lpstr> Гражданский кодекс  Республики Беларусь  </vt:lpstr>
      <vt:lpstr> Трудовой кодекс  Республики Беларусь </vt:lpstr>
      <vt:lpstr>Закон Республики Беларусь   «Об охране труда» </vt:lpstr>
      <vt:lpstr>                Постановление Министерства труда и социальной защиты Республики Беларусь от 15.10.2010 № 144 «Об установлении перечня легких видов работ, которые могут выполнять лица в возрасте  от четырнадцати до шестнадцати лет».   Постановление Министерства труда и социальной защиты Республики Беларусь от 27.06.2013 № 67 «Об установлении списка работ, на которых запрещается применение труда лиц  моложе восемнадцати лет».    Постановление Министерства здравоохранения Республики Беларусь от 13.10.2010 № 134   «Об установлении предельных норм подъема  и перемещения несовершеннолетними  тяжестей вручную». </vt:lpstr>
      <vt:lpstr>  Существенные и обязательные условия договора подряда с учетом норм гражданского законодательства, требований Указ Президента Республики Беларусь от 06.07.2005 № 314 «О некоторых мерах по защите прав граждан, выполняющих работу по гражданско-правовым и трудовым договорам» и Закона Республики Беларусь «Об охране труда»: </vt:lpstr>
      <vt:lpstr> Кодекс Республики Беларусь  об административных правонарушениях </vt:lpstr>
      <vt:lpstr>  Генеральное соглашение между Правительством Республики Беларусь, республиканскими объединениями нанимателей и профсоюзов  на 2019–2021 годы (продлено на 2022–2024 годы)  </vt:lpstr>
      <vt:lpstr>  Основные признаки, свидетельствующие  о нарушении законодательства  в части подмены трудовых отношений  гражданско-правовыми отношениями: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Глава 37 Гражданского кодекса Республики Беларусь</dc:title>
  <dc:creator>Admin</dc:creator>
  <cp:lastModifiedBy>Ira</cp:lastModifiedBy>
  <cp:revision>30</cp:revision>
  <cp:lastPrinted>2022-07-07T13:36:52Z</cp:lastPrinted>
  <dcterms:created xsi:type="dcterms:W3CDTF">2018-05-24T12:58:22Z</dcterms:created>
  <dcterms:modified xsi:type="dcterms:W3CDTF">2022-07-07T14:01:15Z</dcterms:modified>
</cp:coreProperties>
</file>