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12" r:id="rId2"/>
    <p:sldMasterId id="2147483725" r:id="rId3"/>
  </p:sldMasterIdLst>
  <p:notesMasterIdLst>
    <p:notesMasterId r:id="rId28"/>
  </p:notesMasterIdLst>
  <p:handoutMasterIdLst>
    <p:handoutMasterId r:id="rId29"/>
  </p:handoutMasterIdLst>
  <p:sldIdLst>
    <p:sldId id="416" r:id="rId4"/>
    <p:sldId id="389" r:id="rId5"/>
    <p:sldId id="390" r:id="rId6"/>
    <p:sldId id="391" r:id="rId7"/>
    <p:sldId id="392" r:id="rId8"/>
    <p:sldId id="394" r:id="rId9"/>
    <p:sldId id="393" r:id="rId10"/>
    <p:sldId id="400" r:id="rId11"/>
    <p:sldId id="397" r:id="rId12"/>
    <p:sldId id="396" r:id="rId13"/>
    <p:sldId id="401" r:id="rId14"/>
    <p:sldId id="407" r:id="rId15"/>
    <p:sldId id="302" r:id="rId16"/>
    <p:sldId id="402" r:id="rId17"/>
    <p:sldId id="404" r:id="rId18"/>
    <p:sldId id="405" r:id="rId19"/>
    <p:sldId id="410" r:id="rId20"/>
    <p:sldId id="411" r:id="rId21"/>
    <p:sldId id="414" r:id="rId22"/>
    <p:sldId id="413" r:id="rId23"/>
    <p:sldId id="406" r:id="rId24"/>
    <p:sldId id="408" r:id="rId25"/>
    <p:sldId id="409" r:id="rId26"/>
    <p:sldId id="412" r:id="rId27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5B474B-8CC8-4498-AFDE-B66FA122FAB0}" type="datetimeFigureOut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254DAD6-915D-43B4-A3A5-7CCD035FEF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6788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3D6554-BFBC-4800-8D26-B9B9E9EC869B}" type="datetimeFigureOut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734BDF3-C5D2-4615-BBB8-8D9EBC791E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0310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8FF4F-83D1-45DC-9464-672F5A9CC5B4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B21CD-3AC4-4C2B-98F4-A456360EBC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401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8DF3C-6BAA-499F-A378-D3BAF44BE767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D75D5-D50C-4F1D-8502-227E65286A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916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1DF95-BA44-4932-8410-58BE6848E973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7C0C6-1EBC-4908-B4EE-389E2F260B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8839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B3FF-9BFD-4D86-B24D-979F8C68F263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A8FE4-54D1-4430-A58D-A5F9F930BB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106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F028-9C23-45E1-952D-102C4564EB58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CB37B-F3FC-4C2B-B6ED-5E4340B431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5724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82122-E189-4F7F-A8F9-827A976CC044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0617F-3986-46ED-9BD5-35201CAD5F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7480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D8283-07D2-4F53-B416-BA1C6A433221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25A2B-A323-44D0-AE2C-55EFB80BE8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1062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8CC2-4321-4EF7-8730-99FE5114AF8E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DD327-3D2A-4102-B52A-15C89ECD8D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4857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90EC6-8BAB-4D81-8F79-1A4BD9ACD720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00125-DB4B-48EB-9A90-F10C21B9B0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3026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C8B0F-500C-41FD-9545-6530304CE37D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CACC1-5D24-4F31-B64F-6D65EF6B72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7371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B61FC-E458-45CA-9D05-B72C5C3957C7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D6505-8B88-4EE4-A33E-B56D401FD2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14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41758-9276-400A-BD38-3C0D4835E8DF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45749-7306-4921-88DB-5C5F1B92D9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4880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F075D-2D5A-48FE-A5DC-F0E7C6C7D480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96631-08FF-4EDE-81B3-E313A3164B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94792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1A26-BD56-4D47-B906-4E343B023041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FA20F-0276-498B-BD42-228B2FDACA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3694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1D410-85F2-4B84-9035-C322A500317D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1EAD6-225A-49C3-B704-4929B8BB1E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50989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27C6F-AEAC-4BEB-9AB1-891C9440154B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4D754-E435-4342-B516-D0965EBB60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4044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0" y="0"/>
            <a:ext cx="9144000" cy="836613"/>
            <a:chOff x="0" y="0"/>
            <a:chExt cx="9144000" cy="836712"/>
          </a:xfrm>
        </p:grpSpPr>
        <p:pic>
          <p:nvPicPr>
            <p:cNvPr id="5" name="Рисунок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83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Рисунок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59589"/>
              <a:ext cx="648072" cy="705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042988" y="115902"/>
              <a:ext cx="3230562" cy="4318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Arial" panose="020B0604020202020204" pitchFamily="34" charset="0"/>
                </a:rPr>
                <a:t>Министерство труда и социальной защиты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b="1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Arial" panose="020B0604020202020204" pitchFamily="34" charset="0"/>
                </a:rPr>
                <a:t>Республики Беларусь</a:t>
              </a:r>
            </a:p>
          </p:txBody>
        </p:sp>
      </p:grp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95164" y="1052736"/>
            <a:ext cx="8229600" cy="792088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ru-RU" sz="2400" b="1" kern="1200" dirty="0">
                <a:solidFill>
                  <a:srgbClr val="0033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80920" cy="3921299"/>
          </a:xfrm>
        </p:spPr>
        <p:txBody>
          <a:bodyPr>
            <a:normAutofit/>
          </a:bodyPr>
          <a:lstStyle>
            <a:lvl1pPr marL="0" indent="0" algn="just">
              <a:buFontTx/>
              <a:buNone/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8D26A-C314-4402-8D5E-D31665EB30D9}" type="datetime1">
              <a:rPr lang="ru-RU"/>
              <a:pPr>
                <a:defRPr/>
              </a:pPr>
              <a:t>23.12.2020</a:t>
            </a:fld>
            <a:endParaRPr lang="ru-RU" dirty="0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836613"/>
            <a:ext cx="2133600" cy="215900"/>
          </a:xfrm>
        </p:spPr>
        <p:txBody>
          <a:bodyPr/>
          <a:lstStyle>
            <a:lvl1pPr>
              <a:defRPr sz="1500"/>
            </a:lvl1pPr>
          </a:lstStyle>
          <a:p>
            <a:fld id="{817CA4D7-EFD2-4D11-9B5F-6375720F91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983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DE8CF-C31F-4306-ABE7-17B81E00548B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BDDD0-4C59-4B4D-879F-5050027C3C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44645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DF976-3C0B-4415-B74D-2D6BD0BB24EF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D1423-327F-47EA-AB3F-5FEFCD95BD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8854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1F0AB-8C99-4325-9B93-253911A49D50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3A5A4-1A15-4AF7-9860-78169ED0D2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20561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E94AC-297C-4D7E-B396-AD3917D6BE45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D0A12-E526-42BD-ADE8-6677E29A88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61854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DB022-B203-40C7-B7BF-1D202E059D63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4A779-6C5F-41FC-B099-1A82BAC741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878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F84E5-5D03-4C3A-BA63-141BE9BC5503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4AF1A-045B-4237-B457-95AEBFB299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7402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1CD7B-3897-49BC-9552-CE1D46BF5314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EDA46-CC0E-40E7-9F42-BCE237BA58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64663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AD5E2-D69E-494D-BE15-E34994790F5A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231E4-ACA1-4729-B4B7-338C13005B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8997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F8A86-5A33-45B0-8F98-DF59D7855637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541C6-27AB-4412-9F47-278CC50704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02381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8098E-2F70-4E88-B36D-9EA03104F2A5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71F5A-4F30-4A0A-9BC9-E6C59D45AC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63121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F660F-BDC2-4EF0-AB36-91553289CF04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0014D-4D3D-48D9-8D39-E7410BF704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696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FB2D-7BCF-4D7E-A1BB-A0863C4E9C11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2071B-BC52-47D1-A0E2-9EC263D628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77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4B8D-6622-4B01-8DF9-37B3B26DEB6D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0A9A4-8173-4E3E-BA58-C91EC6656F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986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E82C-4F75-43EA-8008-D0B4ED0023E0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C4C0B-FE09-487B-91D3-CFEB3FEB29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079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143F7-1681-427B-881E-CA00774DBFEF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B2761-1707-4E54-A4AE-CAAFE2C76D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658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C2536-9017-44A7-8644-43CDC0BEE55E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0EB37-0FF8-4822-97CE-4C12FF3BF7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352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B9594-B137-4AA7-8977-2C2C0F4A3D0C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84841-7D1B-43D9-AE54-37CA6B9933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760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523CBA-3FC7-4F58-8C99-EF5C49FAD2E3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7049D18-CB79-4B47-8AEB-DC6DDDEFFBD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08" r:id="rId1"/>
    <p:sldLayoutId id="2147486609" r:id="rId2"/>
    <p:sldLayoutId id="2147486610" r:id="rId3"/>
    <p:sldLayoutId id="2147486611" r:id="rId4"/>
    <p:sldLayoutId id="2147486612" r:id="rId5"/>
    <p:sldLayoutId id="2147486613" r:id="rId6"/>
    <p:sldLayoutId id="2147486614" r:id="rId7"/>
    <p:sldLayoutId id="2147486615" r:id="rId8"/>
    <p:sldLayoutId id="2147486616" r:id="rId9"/>
    <p:sldLayoutId id="2147486617" r:id="rId10"/>
    <p:sldLayoutId id="214748661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E31C62-A610-4122-BB44-A2B5723DA339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115B785-545A-47DD-BCC3-26F8D7BE388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19" r:id="rId1"/>
    <p:sldLayoutId id="2147486620" r:id="rId2"/>
    <p:sldLayoutId id="2147486621" r:id="rId3"/>
    <p:sldLayoutId id="2147486622" r:id="rId4"/>
    <p:sldLayoutId id="2147486623" r:id="rId5"/>
    <p:sldLayoutId id="2147486624" r:id="rId6"/>
    <p:sldLayoutId id="2147486625" r:id="rId7"/>
    <p:sldLayoutId id="2147486626" r:id="rId8"/>
    <p:sldLayoutId id="2147486627" r:id="rId9"/>
    <p:sldLayoutId id="2147486628" r:id="rId10"/>
    <p:sldLayoutId id="214748662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6D1368-F10C-4382-A9D6-EB4A6F175981}" type="datetime1">
              <a:rPr lang="ru-RU"/>
              <a:pPr>
                <a:defRPr/>
              </a:pPr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DF777EB-899B-40B6-9BD1-4195D94B558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0" r:id="rId1"/>
    <p:sldLayoutId id="2147486641" r:id="rId2"/>
    <p:sldLayoutId id="2147486631" r:id="rId3"/>
    <p:sldLayoutId id="2147486632" r:id="rId4"/>
    <p:sldLayoutId id="2147486633" r:id="rId5"/>
    <p:sldLayoutId id="2147486634" r:id="rId6"/>
    <p:sldLayoutId id="2147486635" r:id="rId7"/>
    <p:sldLayoutId id="2147486636" r:id="rId8"/>
    <p:sldLayoutId id="2147486637" r:id="rId9"/>
    <p:sldLayoutId id="2147486638" r:id="rId10"/>
    <p:sldLayoutId id="2147486639" r:id="rId11"/>
    <p:sldLayoutId id="214748664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8D1A02F441E1A1BC6871E2C3C720E41FAE5044502F02F46759E855058B3C54854D5E7F851ACF8F9392A60081Dm9vCO" TargetMode="Externa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5400675"/>
          </a:xfrm>
        </p:spPr>
        <p:txBody>
          <a:bodyPr/>
          <a:lstStyle/>
          <a:p>
            <a:r>
              <a:rPr altLang="ru-RU" sz="5400" smtClean="0">
                <a:solidFill>
                  <a:srgbClr val="FF0000"/>
                </a:solidFill>
                <a:latin typeface="Arial" charset="0"/>
                <a:cs typeface="Arial" charset="0"/>
              </a:rPr>
              <a:t>Охрана труда при ведении лесного хозяйства, обработке древесины и производстве изделий из дерева</a:t>
            </a:r>
            <a:r>
              <a:rPr altLang="ru-RU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altLang="ru-RU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altLang="" smtClean="0">
              <a:latin typeface="Arial" charset="0"/>
              <a:cs typeface="Arial" charset="0"/>
            </a:endParaRPr>
          </a:p>
        </p:txBody>
      </p:sp>
      <p:sp>
        <p:nvSpPr>
          <p:cNvPr id="717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4E0BE48-1C89-4F26-950F-B5C963AF1FCF}" type="slidenum">
              <a:rPr lang="ru-RU" altLang="ru-RU">
                <a:solidFill>
                  <a:srgbClr val="898989"/>
                </a:solidFill>
              </a:rPr>
              <a:pPr/>
              <a:t>1</a:t>
            </a:fld>
            <a:endParaRPr lang="ru-RU" altLang="ru-RU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185150" cy="647700"/>
          </a:xfrm>
        </p:spPr>
        <p:txBody>
          <a:bodyPr/>
          <a:lstStyle/>
          <a:p>
            <a:r>
              <a:rPr altLang="ru-RU" sz="1600" smtClean="0">
                <a:latin typeface="Arial" charset="0"/>
                <a:cs typeface="Arial" charset="0"/>
              </a:rPr>
              <a:t>Нанимателем для обеспечения руководства рабочими (бригадой) при выполнении лесосечных работ рабочему (бригадиру)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395288" y="1557338"/>
          <a:ext cx="8569325" cy="4892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5692"/>
                <a:gridCol w="4133633"/>
              </a:tblGrid>
              <a:tr h="573299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могут быть предоставлены полномочия на</a:t>
                      </a:r>
                      <a:endParaRPr lang="ru-RU" sz="1500" dirty="0"/>
                    </a:p>
                  </a:txBody>
                  <a:tcPr marL="91444" marR="91444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не могут быть предоставлены полномочия на</a:t>
                      </a:r>
                      <a:endParaRPr lang="ru-RU" sz="1500" dirty="0"/>
                    </a:p>
                  </a:txBody>
                  <a:tcPr marL="91444" marR="91444" marT="45708" marB="45708"/>
                </a:tc>
              </a:tr>
              <a:tr h="1528797">
                <a:tc>
                  <a:txBody>
                    <a:bodyPr/>
                    <a:lstStyle/>
                    <a:p>
                      <a:pPr algn="l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осуществление </a:t>
                      </a:r>
                      <a:r>
                        <a:rPr lang="ru-RU" sz="15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контроля за применением рабочими безопасных методов и приемов работы 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(соблюдением параметров спиливания деревьев, безопасной 50-метровой зоны, применением средств индивидуальной защиты и др.)</a:t>
                      </a:r>
                      <a:endParaRPr lang="ru-RU" sz="1500" dirty="0"/>
                    </a:p>
                  </a:txBody>
                  <a:tcPr marL="91444" marR="91444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ознакомление под подпись всех работающих с утвержденной технологической картой на разработку лесосеки</a:t>
                      </a:r>
                      <a:endParaRPr lang="ru-RU" sz="1500" dirty="0" smtClean="0"/>
                    </a:p>
                  </a:txBody>
                  <a:tcPr marL="91444" marR="91444" marT="45708" marB="45708"/>
                </a:tc>
              </a:tr>
              <a:tr h="1713352">
                <a:tc>
                  <a:txBody>
                    <a:bodyPr/>
                    <a:lstStyle/>
                    <a:p>
                      <a:pPr algn="l"/>
                      <a:r>
                        <a:rPr lang="ru-RU" sz="15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прекращение работы в случае неисправности оборудования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инструмента, аварийной ситуации, несчастного случая на производстве, обеспечение вывода рабочих из опасной зоны, если есть опасность для их жизни и здоровья, </a:t>
                      </a:r>
                      <a:r>
                        <a:rPr lang="ru-RU" sz="15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немедленное извещение 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уполномоченного должностного лица для принятия мер</a:t>
                      </a:r>
                      <a:endParaRPr lang="ru-RU" sz="1500" dirty="0"/>
                    </a:p>
                  </a:txBody>
                  <a:tcPr marL="91444" marR="91444" marT="45708" marB="45708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осуществление до начала выполнения основных лесосечных операций контроля за проведением подготовительных работ, обеспечивающих безопасные условия труда, принятие лесосеки к разработке по акту готовности лесосеки к рубке </a:t>
                      </a:r>
                      <a:endParaRPr lang="ru-RU" sz="1500" dirty="0"/>
                    </a:p>
                  </a:txBody>
                  <a:tcPr marL="91444" marR="91444" marT="45708" marB="45708"/>
                </a:tc>
              </a:tr>
              <a:tr h="503927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91444" marR="91444" marT="45708" marB="45708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инструктажа по охране труда</a:t>
                      </a:r>
                      <a:endParaRPr lang="ru-RU" sz="1500" dirty="0"/>
                    </a:p>
                  </a:txBody>
                  <a:tcPr marL="91444" marR="91444" marT="45708" marB="45708"/>
                </a:tc>
              </a:tr>
              <a:tr h="573299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91444" marR="91444" marT="45708" marB="45708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/>
                        <a:t>подготовка зон безопасности вокруг временных объектов</a:t>
                      </a:r>
                      <a:endParaRPr lang="ru-RU" sz="1500" dirty="0"/>
                    </a:p>
                  </a:txBody>
                  <a:tcPr marL="91444" marR="91444" marT="45708" marB="45708"/>
                </a:tc>
              </a:tr>
            </a:tbl>
          </a:graphicData>
        </a:graphic>
      </p:graphicFrame>
      <p:sp>
        <p:nvSpPr>
          <p:cNvPr id="1640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023B20-16D7-4CEE-A325-A6FA6B53F203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268413"/>
            <a:ext cx="8280400" cy="485775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ru-RU" sz="2000" dirty="0" smtClean="0"/>
              <a:t>Таким </a:t>
            </a:r>
            <a:r>
              <a:rPr lang="ru-RU" sz="2000" dirty="0"/>
              <a:t>образом, осуществление одним из рабочих (бригадиром) руководства другими рабочими бригады при выполнении лесосечных работ в отсутствие уполномоченного должностного лица на </a:t>
            </a:r>
            <a:r>
              <a:rPr lang="ru-RU" sz="2000" dirty="0" smtClean="0"/>
              <a:t>лесосеке </a:t>
            </a:r>
            <a:r>
              <a:rPr lang="ru-RU" sz="2000" dirty="0"/>
              <a:t>не </a:t>
            </a:r>
            <a:r>
              <a:rPr lang="ru-RU" sz="2000" dirty="0" smtClean="0"/>
              <a:t>противоречит </a:t>
            </a:r>
            <a:r>
              <a:rPr lang="ru-RU" sz="2000" dirty="0"/>
              <a:t>законодательству. </a:t>
            </a:r>
            <a:endParaRPr lang="ru-RU" sz="2000" dirty="0" smtClean="0"/>
          </a:p>
          <a:p>
            <a:pPr>
              <a:defRPr/>
            </a:pPr>
            <a:endParaRPr lang="ru-RU" sz="2000" dirty="0" smtClean="0"/>
          </a:p>
          <a:p>
            <a:pPr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Ответственность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/>
              <a:t>за обеспечение соблюдения требований по охране труда при выполнении лесосечных работ </a:t>
            </a:r>
            <a:r>
              <a:rPr lang="ru-RU" sz="2000" b="1" dirty="0">
                <a:solidFill>
                  <a:srgbClr val="FF0000"/>
                </a:solidFill>
              </a:rPr>
              <a:t>несут как должностные лица (мастер), так и иные уполномоченные лица (бригадир)</a:t>
            </a:r>
            <a:r>
              <a:rPr lang="ru-RU" sz="2000" dirty="0"/>
              <a:t>, каждый в пределах компетенции, с учетом возложенных обязанностей и допущенных нарушений законодательства об охране труда, локальных правовых актов</a:t>
            </a:r>
            <a:r>
              <a:rPr lang="ru-RU" sz="2000" dirty="0" smtClean="0"/>
              <a:t>.</a:t>
            </a:r>
          </a:p>
          <a:p>
            <a:pPr>
              <a:defRPr/>
            </a:pPr>
            <a:endParaRPr lang="ru-RU" sz="2000" dirty="0" smtClean="0"/>
          </a:p>
          <a:p>
            <a:pPr>
              <a:defRPr/>
            </a:pPr>
            <a:r>
              <a:rPr lang="ru-RU" i="1" u="sng" dirty="0" smtClean="0"/>
              <a:t>Справочно:</a:t>
            </a:r>
          </a:p>
          <a:p>
            <a:pPr>
              <a:defRPr/>
            </a:pPr>
            <a:r>
              <a:rPr lang="ru-RU" b="1" i="1" dirty="0" smtClean="0"/>
              <a:t>Статья 9.17 </a:t>
            </a:r>
            <a:r>
              <a:rPr lang="ru-RU" b="1" i="1" dirty="0"/>
              <a:t>Кодекса Республики Беларусь об административных </a:t>
            </a:r>
            <a:r>
              <a:rPr lang="ru-RU" b="1" i="1" dirty="0" smtClean="0"/>
              <a:t>правонарушениях</a:t>
            </a:r>
            <a:endParaRPr lang="ru-RU" b="1" i="1" dirty="0"/>
          </a:p>
          <a:p>
            <a:pPr>
              <a:defRPr/>
            </a:pPr>
            <a:r>
              <a:rPr lang="ru-RU" i="1" dirty="0" smtClean="0"/>
              <a:t>1</a:t>
            </a:r>
            <a:r>
              <a:rPr lang="ru-RU" i="1" dirty="0"/>
              <a:t>. </a:t>
            </a:r>
            <a:r>
              <a:rPr lang="ru-RU" b="1" i="1" dirty="0">
                <a:solidFill>
                  <a:srgbClr val="FF0000"/>
                </a:solidFill>
              </a:rPr>
              <a:t>Нарушение</a:t>
            </a:r>
            <a:r>
              <a:rPr lang="ru-RU" i="1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должностным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или иным уполномоченным лицом работодателя </a:t>
            </a:r>
            <a:r>
              <a:rPr lang="ru-RU" i="1" dirty="0"/>
              <a:t>или индивидуальным предпринимателем обязательных для соблюдения требований по охране труда, содержащихся в нормативных правовых актах, в том числе в технических </a:t>
            </a:r>
            <a:r>
              <a:rPr lang="ru-RU" b="1" i="1" dirty="0">
                <a:solidFill>
                  <a:srgbClr val="FF0000"/>
                </a:solidFill>
              </a:rPr>
              <a:t>и локальных </a:t>
            </a:r>
            <a:r>
              <a:rPr lang="ru-RU" b="1" i="1" dirty="0" smtClean="0">
                <a:solidFill>
                  <a:srgbClr val="FF0000"/>
                </a:solidFill>
              </a:rPr>
              <a:t>правовых </a:t>
            </a:r>
            <a:r>
              <a:rPr lang="ru-RU" b="1" i="1" dirty="0">
                <a:solidFill>
                  <a:srgbClr val="FF0000"/>
                </a:solidFill>
              </a:rPr>
              <a:t>актах</a:t>
            </a:r>
            <a:r>
              <a:rPr lang="ru-RU" i="1" dirty="0"/>
              <a:t>, за исключением совершения нарушений, предусмотренных частью 2 настоящей статьи, </a:t>
            </a:r>
            <a:r>
              <a:rPr lang="ru-RU" i="1" dirty="0" smtClean="0"/>
              <a:t>– влечет </a:t>
            </a:r>
            <a:r>
              <a:rPr lang="ru-RU" i="1" dirty="0"/>
              <a:t>наложение штрафа в размере от </a:t>
            </a:r>
            <a:r>
              <a:rPr lang="ru-RU" i="1" dirty="0" smtClean="0"/>
              <a:t>5 до 40 базовых </a:t>
            </a:r>
            <a:r>
              <a:rPr lang="ru-RU" i="1" dirty="0"/>
              <a:t>величин.</a:t>
            </a:r>
          </a:p>
          <a:p>
            <a:pPr>
              <a:defRPr/>
            </a:pP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A01D9C-A824-4C7A-B09E-5F0F2F90D38B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539750" y="1052513"/>
            <a:ext cx="8185150" cy="5048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2000" smtClean="0">
                <a:solidFill>
                  <a:srgbClr val="FF0000"/>
                </a:solidFill>
              </a:rPr>
              <a:t>Правила по охране труда при ведении лесного хозяйства, обработке древесины и производстве изделий из дерева</a:t>
            </a:r>
            <a:endParaRPr altLang="ru-RU" sz="2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844675"/>
            <a:ext cx="8208963" cy="4752975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dirty="0" smtClean="0"/>
              <a:t>11</a:t>
            </a:r>
            <a:r>
              <a:rPr lang="ru-RU" sz="2200" dirty="0"/>
              <a:t>. Организация и ведение работ, связанных с ведением лесного хозяйства, технологических процессов обработки древесины и производства изделий из дерева должны осуществляться в соответствии с технологическими документами (технологические карты, технологические инструкции и иные</a:t>
            </a:r>
            <a:r>
              <a:rPr lang="ru-RU" sz="2200" dirty="0" smtClean="0"/>
              <a:t>).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i="1" dirty="0" smtClean="0"/>
              <a:t>15</a:t>
            </a:r>
            <a:r>
              <a:rPr lang="ru-RU" sz="2200" i="1" dirty="0"/>
              <a:t>. Перед началом работ, связанных с ведением лесного хозяйства, обработкой древесины и производством изделий из дерева, </a:t>
            </a:r>
            <a:r>
              <a:rPr lang="ru-RU" sz="2200" b="1" i="1" dirty="0">
                <a:solidFill>
                  <a:srgbClr val="FF0000"/>
                </a:solidFill>
              </a:rPr>
              <a:t>в зонах действия опасных производственных факторов</a:t>
            </a:r>
            <a:r>
              <a:rPr lang="ru-RU" sz="2200" i="1" dirty="0"/>
              <a:t> уполномоченному должностному лицу, ответственному за безопасное проведение работ (руководителю работ), должен быть выдан наряд-допуск на выполнение работ с повышенной опасностью (далее </a:t>
            </a:r>
            <a:r>
              <a:rPr lang="ru-RU" sz="2200" i="1" dirty="0" smtClean="0"/>
              <a:t>– </a:t>
            </a:r>
            <a:r>
              <a:rPr lang="ru-RU" sz="2200" i="1" dirty="0"/>
              <a:t>наряд-допуск). Перечень работ, на выполнение которых необходимо выдавать наряд-допуск, должен быть разработан в организации согласно приложению 1 и утвержден ее руководителем</a:t>
            </a:r>
            <a:r>
              <a:rPr lang="ru-RU" sz="2200" i="1" dirty="0" smtClean="0"/>
              <a:t>.</a:t>
            </a:r>
          </a:p>
          <a:p>
            <a:pPr>
              <a:defRPr/>
            </a:pPr>
            <a:endParaRPr lang="ru-RU" i="1" dirty="0"/>
          </a:p>
          <a:p>
            <a:pPr>
              <a:defRPr/>
            </a:pPr>
            <a:r>
              <a:rPr lang="ru-RU" i="1" u="sng" dirty="0" smtClean="0"/>
              <a:t>Справочно:</a:t>
            </a:r>
          </a:p>
          <a:p>
            <a:pPr>
              <a:defRPr/>
            </a:pPr>
            <a:r>
              <a:rPr lang="ru-RU" i="1" dirty="0" smtClean="0"/>
              <a:t>Выполнение </a:t>
            </a:r>
            <a:r>
              <a:rPr lang="ru-RU" i="1" dirty="0"/>
              <a:t>работ на участках, где имеется или может возникнуть опасность из смежных участков работ.</a:t>
            </a:r>
          </a:p>
          <a:p>
            <a:pPr>
              <a:defRPr/>
            </a:pPr>
            <a:r>
              <a:rPr lang="ru-RU" i="1" dirty="0"/>
              <a:t>Выполнение работ в непосредственной близости к полотну или проезжей части эксплуатируемых автомобильных или железных дорог.</a:t>
            </a:r>
          </a:p>
          <a:p>
            <a:pPr>
              <a:defRPr/>
            </a:pPr>
            <a:r>
              <a:rPr lang="ru-RU" i="1" dirty="0"/>
              <a:t>Выполнение газоопасных работ.</a:t>
            </a:r>
          </a:p>
          <a:p>
            <a:pPr>
              <a:defRPr/>
            </a:pPr>
            <a:r>
              <a:rPr lang="ru-RU" i="1" dirty="0"/>
              <a:t>Выполнение работ на высоте с применением предохранительного пояса.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249022-8B4C-463D-91E1-2AA99737C0BD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Заголовок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567737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/>
              <a:t>Закон Республики Беларусь «Об изменении Закона Республики Беларусь «Об охране труда»</a:t>
            </a:r>
            <a:endParaRPr altLang="ru-RU" smtClean="0"/>
          </a:p>
        </p:txBody>
      </p:sp>
      <p:sp>
        <p:nvSpPr>
          <p:cNvPr id="55299" name="Объект 2"/>
          <p:cNvSpPr>
            <a:spLocks noGrp="1"/>
          </p:cNvSpPr>
          <p:nvPr>
            <p:ph idx="1"/>
          </p:nvPr>
        </p:nvSpPr>
        <p:spPr>
          <a:xfrm>
            <a:off x="468313" y="1700213"/>
            <a:ext cx="8280400" cy="5041900"/>
          </a:xfrm>
        </p:spPr>
        <p:txBody>
          <a:bodyPr/>
          <a:lstStyle/>
          <a:p>
            <a:pPr>
              <a:defRPr/>
            </a:pPr>
            <a:r>
              <a:rPr lang="ru-RU" altLang="ru-RU" b="1" i="1" dirty="0"/>
              <a:t>Статья </a:t>
            </a:r>
            <a:r>
              <a:rPr lang="ru-RU" altLang="ru-RU" b="1" i="1" dirty="0" smtClean="0"/>
              <a:t>1</a:t>
            </a:r>
            <a:endParaRPr lang="ru-RU" altLang="ru-RU" b="1" i="1" dirty="0"/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ru-RU" altLang="ru-RU" b="1" dirty="0" smtClean="0">
                <a:solidFill>
                  <a:srgbClr val="FF0000"/>
                </a:solidFill>
              </a:rPr>
              <a:t>Работы с повышенной опасностью </a:t>
            </a:r>
            <a:r>
              <a:rPr lang="ru-RU" altLang="ru-RU" dirty="0" smtClean="0"/>
              <a:t>– работы, при выполнении которых на работающего могут воздействовать вредные и (или) опасные производственные факторы, для управления которыми требуется осуществить </a:t>
            </a:r>
            <a:r>
              <a:rPr lang="ru-RU" altLang="ru-RU" b="1" dirty="0" smtClean="0"/>
              <a:t>специальные организационные и технические мероприятия</a:t>
            </a:r>
            <a:r>
              <a:rPr lang="ru-RU" altLang="ru-RU" dirty="0" smtClean="0"/>
              <a:t>, обеспечивающие безопасность работающих при выполнении этих работ</a:t>
            </a:r>
          </a:p>
          <a:p>
            <a:pPr>
              <a:defRPr/>
            </a:pPr>
            <a:endParaRPr lang="ru-RU" altLang="ru-RU" sz="800" b="1" i="1" dirty="0" smtClean="0"/>
          </a:p>
          <a:p>
            <a:pPr>
              <a:defRPr/>
            </a:pPr>
            <a:r>
              <a:rPr lang="ru-RU" altLang="ru-RU" b="1" i="1" dirty="0" smtClean="0"/>
              <a:t>Статья </a:t>
            </a:r>
            <a:r>
              <a:rPr lang="ru-RU" altLang="ru-RU" b="1" i="1" dirty="0"/>
              <a:t>36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altLang="ru-RU" b="1" dirty="0">
                <a:solidFill>
                  <a:srgbClr val="FF0000"/>
                </a:solidFill>
              </a:rPr>
              <a:t>Работы с повышенной опасностью, </a:t>
            </a:r>
            <a:r>
              <a:rPr lang="ru-RU" altLang="ru-RU" dirty="0"/>
              <a:t>требующие осуществления </a:t>
            </a:r>
            <a:r>
              <a:rPr lang="ru-RU" altLang="ru-RU" b="1" dirty="0"/>
              <a:t>специальных </a:t>
            </a:r>
            <a:r>
              <a:rPr lang="ru-RU" altLang="ru-RU" b="1" dirty="0" smtClean="0"/>
              <a:t>организационных, технических </a:t>
            </a:r>
            <a:r>
              <a:rPr lang="ru-RU" altLang="ru-RU" b="1" dirty="0"/>
              <a:t>мероприятий, </a:t>
            </a:r>
            <a:r>
              <a:rPr lang="ru-RU" altLang="ru-RU" b="1" dirty="0" smtClean="0"/>
              <a:t>и </a:t>
            </a:r>
            <a:r>
              <a:rPr lang="ru-RU" altLang="ru-RU" b="1" dirty="0"/>
              <a:t>контроля за их выполнением</a:t>
            </a:r>
            <a:r>
              <a:rPr lang="ru-RU" altLang="ru-RU" dirty="0"/>
              <a:t>, </a:t>
            </a:r>
            <a:r>
              <a:rPr lang="ru-RU" altLang="ru-RU" b="1" dirty="0">
                <a:solidFill>
                  <a:srgbClr val="FF0000"/>
                </a:solidFill>
              </a:rPr>
              <a:t>выполняются по наряду-допуску </a:t>
            </a:r>
            <a:r>
              <a:rPr lang="ru-RU" altLang="ru-RU" b="1" dirty="0" smtClean="0">
                <a:solidFill>
                  <a:srgbClr val="FF0000"/>
                </a:solidFill>
              </a:rPr>
              <a:t>(документам</a:t>
            </a:r>
            <a:r>
              <a:rPr lang="ru-RU" altLang="ru-RU" dirty="0" smtClean="0"/>
              <a:t>), предусмотренному (предусмотренным) </a:t>
            </a:r>
            <a:r>
              <a:rPr lang="ru-RU" altLang="ru-RU" dirty="0"/>
              <a:t>законодательством.</a:t>
            </a:r>
          </a:p>
          <a:p>
            <a:pPr>
              <a:defRPr/>
            </a:pPr>
            <a:endParaRPr lang="ru-RU" altLang="ru-RU" sz="800" dirty="0">
              <a:solidFill>
                <a:srgbClr val="FF0000"/>
              </a:solidFill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ru-RU" altLang="ru-RU" dirty="0"/>
              <a:t>В организации исходя из особенностей производства составляются перечень работ с повышенной опасностью и перечень работ, выполняемых по наряду-допуску. 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endParaRPr lang="ru-RU" altLang="ru-RU" dirty="0" smtClean="0"/>
          </a:p>
          <a:p>
            <a:pPr marL="285750" indent="-285750">
              <a:buFont typeface="Wingdings" pitchFamily="2" charset="2"/>
              <a:buChar char="Ø"/>
              <a:defRPr/>
            </a:pPr>
            <a:endParaRPr lang="ru-RU" altLang="ru-RU" sz="800" dirty="0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A75F28-B620-4663-9DD8-7EB3FA2458BD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395288" y="981075"/>
            <a:ext cx="8353425" cy="5145088"/>
          </a:xfrm>
        </p:spPr>
        <p:txBody>
          <a:bodyPr/>
          <a:lstStyle/>
          <a:p>
            <a:endParaRPr lang="ru-RU" altLang="ru-RU" smtClean="0"/>
          </a:p>
          <a:p>
            <a:r>
              <a:rPr lang="ru-RU" altLang="ru-RU" smtClean="0"/>
              <a:t>П. 17. </a:t>
            </a:r>
            <a:r>
              <a:rPr lang="ru-RU" altLang="ru-RU" smtClean="0">
                <a:solidFill>
                  <a:srgbClr val="FF0000"/>
                </a:solidFill>
              </a:rPr>
              <a:t>К выполнению лесосечных работ </a:t>
            </a:r>
            <a:r>
              <a:rPr lang="ru-RU" altLang="ru-RU" smtClean="0"/>
              <a:t>(в том числе работ по уборке опасных деревьев), эксплуатации, выполнению работ по ремонту, наладке и техническому обслуживанию, ремонту самоходных лесохозяйственных машин (тракторов), лесотранспортных средств, деревообрабатывающего оборудования допускаются лица, имеющие соответствующую квалификацию по профессии рабочего, прошедшие медицинский осмотр в случаях и порядке, установленных законодательством, </a:t>
            </a:r>
            <a:r>
              <a:rPr lang="ru-RU" altLang="ru-RU" smtClean="0">
                <a:solidFill>
                  <a:srgbClr val="FF0000"/>
                </a:solidFill>
              </a:rPr>
              <a:t>обучение, стажировку, инструктаж и проверку знаний по вопросам охраны труда</a:t>
            </a:r>
            <a:r>
              <a:rPr lang="ru-RU" altLang="ru-RU" smtClean="0"/>
              <a:t>.</a:t>
            </a:r>
          </a:p>
          <a:p>
            <a:endParaRPr lang="ru-RU" altLang="ru-RU" sz="1500" i="1" smtClean="0"/>
          </a:p>
          <a:p>
            <a:endParaRPr lang="ru-RU" altLang="ru-RU" sz="1500" i="1" smtClean="0"/>
          </a:p>
          <a:p>
            <a:r>
              <a:rPr lang="ru-RU" altLang="ru-RU" sz="1500" i="1" u="sng" smtClean="0"/>
              <a:t>Справочно:</a:t>
            </a:r>
          </a:p>
          <a:p>
            <a:r>
              <a:rPr lang="ru-RU" altLang="ru-RU" sz="1500" i="1" smtClean="0"/>
              <a:t>Лесосечные работы – комплекс выполняемых на лесосеке основных технологических операций (рубка (валка) леса (деревьев), трелевка древесины, очистка деревьев от сучьев, раскряжевка хлыстов, сортировка древесины, окорка лесоматериалов, измельчение древесины и древесных отходов, штабелевка (складирование) древесины, очистка мест рубок от порубочных остатков), подготовительных и вспомогательных работ (п. 3 Правил).</a:t>
            </a:r>
          </a:p>
          <a:p>
            <a:endParaRPr lang="ru-RU" alt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E41AAC-CEAB-4D2B-9C67-900C8418F7DC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1052513"/>
            <a:ext cx="8113712" cy="360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smtClean="0"/>
              <a:t>Лесной кодекс Республики Беларусь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484313"/>
            <a:ext cx="8280400" cy="496887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dirty="0" smtClean="0"/>
              <a:t>Юридические </a:t>
            </a:r>
            <a:r>
              <a:rPr lang="ru-RU" dirty="0"/>
              <a:t>лица, ведущие лесное хозяйство, имеют право привлекать граждан, юридических лиц, индивидуальных предпринимателей для оказания услуг по проведению лесохозяйственных мероприятий и лесопользованию на основании гражданско-правового </a:t>
            </a:r>
            <a:r>
              <a:rPr lang="ru-RU" dirty="0" smtClean="0"/>
              <a:t>договора (подп. </a:t>
            </a:r>
            <a:r>
              <a:rPr lang="ru-RU" dirty="0"/>
              <a:t>1.7 </a:t>
            </a:r>
            <a:r>
              <a:rPr lang="ru-RU" dirty="0" smtClean="0"/>
              <a:t>п. </a:t>
            </a:r>
            <a:r>
              <a:rPr lang="ru-RU" dirty="0"/>
              <a:t>1 </a:t>
            </a:r>
            <a:r>
              <a:rPr lang="ru-RU" dirty="0" smtClean="0"/>
              <a:t>ст. 21).</a:t>
            </a:r>
          </a:p>
          <a:p>
            <a:pPr>
              <a:defRPr/>
            </a:pPr>
            <a:r>
              <a:rPr lang="ru-RU" dirty="0" smtClean="0"/>
              <a:t>Пунктом 3 ст. 71 установлено, что юридические лица и индивидуальные предприниматели, оказывающие услуги, связанные с рубками леса (их представители или работники), должны иметь при себе на лесосеке следующие документы (их заверенные копии):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dirty="0" smtClean="0"/>
              <a:t>гражданско-правовой </a:t>
            </a:r>
            <a:r>
              <a:rPr lang="ru-RU" dirty="0"/>
              <a:t>договор на оказание услуг по проведению лесохозяйственных мероприятий и лесопользованию;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dirty="0" smtClean="0"/>
              <a:t>лесорубочный </a:t>
            </a:r>
            <a:r>
              <a:rPr lang="ru-RU" dirty="0"/>
              <a:t>билет;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dirty="0" smtClean="0"/>
              <a:t>технологическую </a:t>
            </a:r>
            <a:r>
              <a:rPr lang="ru-RU" dirty="0"/>
              <a:t>карту на разработку лесосеке.</a:t>
            </a:r>
          </a:p>
          <a:p>
            <a:pPr>
              <a:defRPr/>
            </a:pPr>
            <a:r>
              <a:rPr lang="ru-RU" dirty="0" smtClean="0"/>
              <a:t>Исходя </a:t>
            </a:r>
            <a:r>
              <a:rPr lang="ru-RU" dirty="0"/>
              <a:t>из </a:t>
            </a:r>
            <a:r>
              <a:rPr lang="ru-RU" dirty="0" smtClean="0"/>
              <a:t>ст. 40 </a:t>
            </a:r>
            <a:r>
              <a:rPr lang="ru-RU" dirty="0"/>
              <a:t>основанием для выдачи лесорубочного билета </a:t>
            </a:r>
            <a:r>
              <a:rPr lang="ru-RU" dirty="0" smtClean="0"/>
              <a:t>является </a:t>
            </a:r>
            <a:r>
              <a:rPr lang="ru-RU" dirty="0"/>
              <a:t>в том </a:t>
            </a:r>
            <a:r>
              <a:rPr lang="ru-RU" dirty="0" smtClean="0"/>
              <a:t>числе </a:t>
            </a:r>
            <a:r>
              <a:rPr lang="ru-RU" dirty="0"/>
              <a:t>биржевой договор</a:t>
            </a:r>
            <a:r>
              <a:rPr lang="ru-RU" dirty="0" smtClean="0"/>
              <a:t>.</a:t>
            </a:r>
          </a:p>
          <a:p>
            <a:pPr>
              <a:defRPr/>
            </a:pPr>
            <a:r>
              <a:rPr lang="ru-RU" sz="1400" i="1" u="sng" dirty="0" smtClean="0"/>
              <a:t>Справочно:</a:t>
            </a:r>
          </a:p>
          <a:p>
            <a:pPr>
              <a:defRPr/>
            </a:pPr>
            <a:r>
              <a:rPr lang="ru-RU" sz="1400" i="1" dirty="0" smtClean="0"/>
              <a:t>Формы </a:t>
            </a:r>
            <a:r>
              <a:rPr lang="ru-RU" sz="1400" i="1" dirty="0"/>
              <a:t>биржевых </a:t>
            </a:r>
            <a:r>
              <a:rPr lang="ru-RU" sz="1400" i="1" dirty="0" smtClean="0"/>
              <a:t>договоров, в том числе </a:t>
            </a:r>
            <a:r>
              <a:rPr lang="ru-RU" sz="1400" b="1" i="1" dirty="0" smtClean="0"/>
              <a:t>договора </a:t>
            </a:r>
            <a:r>
              <a:rPr lang="ru-RU" sz="1400" b="1" i="1" dirty="0"/>
              <a:t>на оказание услуг в области лесного </a:t>
            </a:r>
            <a:r>
              <a:rPr lang="ru-RU" sz="1400" b="1" i="1" dirty="0" smtClean="0"/>
              <a:t>хозяйства</a:t>
            </a:r>
            <a:r>
              <a:rPr lang="ru-RU" sz="1400" i="1" dirty="0"/>
              <a:t> </a:t>
            </a:r>
            <a:r>
              <a:rPr lang="ru-RU" sz="1400" i="1" dirty="0" smtClean="0"/>
              <a:t> </a:t>
            </a:r>
            <a:r>
              <a:rPr lang="ru-RU" sz="1400" b="1" i="1" dirty="0" smtClean="0"/>
              <a:t>(лесоводства </a:t>
            </a:r>
            <a:r>
              <a:rPr lang="ru-RU" sz="1400" b="1" i="1" dirty="0"/>
              <a:t>и лесозаготовок</a:t>
            </a:r>
            <a:r>
              <a:rPr lang="ru-RU" sz="1400" b="1" i="1" dirty="0" smtClean="0"/>
              <a:t>),</a:t>
            </a:r>
            <a:r>
              <a:rPr lang="ru-RU" sz="1400" i="1" dirty="0" smtClean="0"/>
              <a:t> можно </a:t>
            </a:r>
            <a:r>
              <a:rPr lang="ru-RU" sz="1400" i="1" dirty="0"/>
              <a:t>найти на сайте </a:t>
            </a:r>
            <a:r>
              <a:rPr lang="ru-RU" sz="1400" i="1" dirty="0" smtClean="0"/>
              <a:t>Белорусской универсальной товарной биржи </a:t>
            </a:r>
            <a:r>
              <a:rPr lang="ru-RU" sz="1400" i="1" dirty="0"/>
              <a:t>по </a:t>
            </a:r>
            <a:r>
              <a:rPr lang="ru-RU" sz="1400" i="1" dirty="0" smtClean="0"/>
              <a:t>ссылке: </a:t>
            </a:r>
            <a:r>
              <a:rPr lang="ru-RU" sz="1400" b="1" i="1" dirty="0" smtClean="0">
                <a:solidFill>
                  <a:srgbClr val="FF0000"/>
                </a:solidFill>
              </a:rPr>
              <a:t>http</a:t>
            </a:r>
            <a:r>
              <a:rPr lang="ru-RU" sz="1400" b="1" i="1" dirty="0">
                <a:solidFill>
                  <a:srgbClr val="FF0000"/>
                </a:solidFill>
              </a:rPr>
              <a:t>://butb.by/pravovye-akty/normativnye-dokumenty-birzhi</a:t>
            </a:r>
            <a:r>
              <a:rPr lang="ru-RU" sz="1400" b="1" i="1" dirty="0" smtClean="0">
                <a:solidFill>
                  <a:srgbClr val="FF0000"/>
                </a:solidFill>
              </a:rPr>
              <a:t>/.</a:t>
            </a:r>
            <a:endParaRPr lang="ru-RU" sz="1400" dirty="0"/>
          </a:p>
          <a:p>
            <a:pPr>
              <a:defRPr/>
            </a:pPr>
            <a:endParaRPr lang="ru-RU" dirty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E7AFE6-666C-4F9D-9BEA-B98A7F285CC5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ъект 2"/>
          <p:cNvSpPr>
            <a:spLocks noGrp="1"/>
          </p:cNvSpPr>
          <p:nvPr>
            <p:ph idx="1"/>
          </p:nvPr>
        </p:nvSpPr>
        <p:spPr>
          <a:xfrm>
            <a:off x="539750" y="1052513"/>
            <a:ext cx="8208963" cy="50736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altLang="ru-RU" b="1" dirty="0" smtClean="0"/>
              <a:t>Договором на оказание услуг в области лесного хозяйства (лесоводства и лесозаготовок) предусмотрено: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altLang="ru-RU" sz="1500" b="1" dirty="0" smtClean="0">
                <a:solidFill>
                  <a:srgbClr val="FF0000"/>
                </a:solidFill>
              </a:rPr>
              <a:t>Заказчик обязуется до момента выдачи технологической карты</a:t>
            </a:r>
            <a:r>
              <a:rPr lang="ru-RU" altLang="ru-RU" sz="1500" dirty="0" smtClean="0"/>
              <a:t>, лесорубочного билета и (или) необходимых документов для выполнения услуг Исполнителю, </a:t>
            </a:r>
            <a:r>
              <a:rPr lang="ru-RU" altLang="ru-RU" sz="1500" b="1" dirty="0" smtClean="0">
                <a:solidFill>
                  <a:srgbClr val="FF0000"/>
                </a:solidFill>
              </a:rPr>
              <a:t>требовать у него документы, подтверждающие наличие у Исполнителя (у работников Исполнителя, непосредственно выполняющих работы по договору) соответствующей специальности, квалификации, прохождение проверки знаний по вопросам охраны труда</a:t>
            </a:r>
            <a:r>
              <a:rPr lang="ru-RU" altLang="ru-RU" sz="1500" dirty="0" smtClean="0">
                <a:solidFill>
                  <a:srgbClr val="FF0000"/>
                </a:solidFill>
              </a:rPr>
              <a:t>,</a:t>
            </a:r>
            <a:r>
              <a:rPr lang="ru-RU" altLang="ru-RU" sz="1500" dirty="0" smtClean="0"/>
              <a:t> отсутствие медицинских противопоказаний при выполнении работ, связанных с воздействием вредных и (или) опасных факторов производственной среды, показателей тяжести и напряженности трудового процесса. Выдачу Исполнителю технологической карты (ознакомление с ней), лесорубочного билета и (или) необходимых документов для выполнения услуг произвести после представления Исполнителем вышеуказанных документов (подп. 5.1.7 п. 5).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altLang="ru-RU" sz="1500" b="1" dirty="0" smtClean="0">
                <a:solidFill>
                  <a:srgbClr val="FF0000"/>
                </a:solidFill>
              </a:rPr>
              <a:t>Исполнитель обязуется при выполнении работ самостоятельно представлять</a:t>
            </a:r>
            <a:r>
              <a:rPr lang="ru-RU" altLang="ru-RU" sz="1500" dirty="0" smtClean="0"/>
              <a:t> Заказчику до момента получения технологической карты, лесорубочного билета и (или) необходимых документов для выполнения услуг </a:t>
            </a:r>
            <a:r>
              <a:rPr lang="ru-RU" altLang="ru-RU" sz="1500" b="1" dirty="0" smtClean="0">
                <a:solidFill>
                  <a:srgbClr val="FF0000"/>
                </a:solidFill>
              </a:rPr>
              <a:t>документы, подтверждающие наличие у него соответствующей специальности, квалификации, прохождение проверки знаний по вопросам охраны труда</a:t>
            </a:r>
            <a:r>
              <a:rPr lang="ru-RU" altLang="ru-RU" sz="1500" dirty="0" smtClean="0">
                <a:solidFill>
                  <a:srgbClr val="FF0000"/>
                </a:solidFill>
              </a:rPr>
              <a:t>, </a:t>
            </a:r>
            <a:r>
              <a:rPr lang="ru-RU" altLang="ru-RU" sz="1500" dirty="0" smtClean="0"/>
              <a:t>отсутствие медицинских противопоказаний при выполнении работ, связанных с воздействием вредных и (или) опасных факторов производственной среды, показателей тяжести и напряженности трудового процесса (подп. 5.2.4 п. 5).</a:t>
            </a: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9E2AFB-6C9D-43AA-81A1-7C3E2FCF32D6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125538"/>
            <a:ext cx="8424863" cy="50006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 smtClean="0"/>
              <a:t>При </a:t>
            </a:r>
            <a:r>
              <a:rPr lang="ru-RU" dirty="0"/>
              <a:t>размещении участков работ, рабочих мест, проездов самоходных лесохозяйственных машин (тракторов) и лесотранспортных средств, проходов для работающих устанавливаются опасные зоны, в пределах которых постоянно действуют или потенциально могут действовать опасные производственные факторы (п</a:t>
            </a:r>
            <a:r>
              <a:rPr lang="ru-RU" dirty="0" smtClean="0"/>
              <a:t>. 34 </a:t>
            </a:r>
            <a:r>
              <a:rPr lang="ru-RU" dirty="0"/>
              <a:t>Правил).</a:t>
            </a:r>
          </a:p>
          <a:p>
            <a:pPr>
              <a:defRPr/>
            </a:pPr>
            <a:r>
              <a:rPr lang="ru-RU" dirty="0" smtClean="0"/>
              <a:t>       </a:t>
            </a:r>
          </a:p>
          <a:p>
            <a:pPr>
              <a:defRPr/>
            </a:pPr>
            <a:r>
              <a:rPr lang="ru-RU" dirty="0" smtClean="0"/>
              <a:t>Опасные </a:t>
            </a:r>
            <a:r>
              <a:rPr lang="ru-RU" dirty="0"/>
              <a:t>зоны, в пределах которых постоянно действуют или потенциально могут действовать опасные производственные факторы, уточнены в п</a:t>
            </a:r>
            <a:r>
              <a:rPr lang="ru-RU" dirty="0" smtClean="0"/>
              <a:t>. 35 </a:t>
            </a:r>
            <a:r>
              <a:rPr lang="ru-RU" dirty="0"/>
              <a:t>Правил. </a:t>
            </a:r>
            <a:endParaRPr lang="ru-RU" dirty="0" smtClean="0"/>
          </a:p>
          <a:p>
            <a:pPr>
              <a:defRPr/>
            </a:pPr>
            <a:endParaRPr lang="ru-RU" i="1" dirty="0" smtClean="0"/>
          </a:p>
          <a:p>
            <a:pPr>
              <a:defRPr/>
            </a:pPr>
            <a:r>
              <a:rPr lang="ru-RU" i="1" u="sng" dirty="0" smtClean="0"/>
              <a:t>Справочно:</a:t>
            </a:r>
          </a:p>
          <a:p>
            <a:pPr>
              <a:defRPr/>
            </a:pPr>
            <a:r>
              <a:rPr lang="ru-RU" dirty="0"/>
              <a:t>К опасной зоне следует относить:</a:t>
            </a:r>
            <a:endParaRPr lang="ru-RU" dirty="0" smtClean="0"/>
          </a:p>
          <a:p>
            <a:pPr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зону в</a:t>
            </a:r>
            <a:r>
              <a:rPr lang="ru-RU" b="1" i="1" dirty="0">
                <a:solidFill>
                  <a:srgbClr val="FF0000"/>
                </a:solidFill>
              </a:rPr>
              <a:t> радиусе не менее 90 м работы </a:t>
            </a:r>
            <a:r>
              <a:rPr lang="ru-RU" b="1" i="1" dirty="0" err="1">
                <a:solidFill>
                  <a:srgbClr val="FF0000"/>
                </a:solidFill>
              </a:rPr>
              <a:t>харвестера</a:t>
            </a:r>
            <a:r>
              <a:rPr lang="ru-RU" b="1" i="1" dirty="0">
                <a:solidFill>
                  <a:srgbClr val="FF0000"/>
                </a:solidFill>
              </a:rPr>
              <a:t>, если иное не установлено эксплуатационными документами организации-изготовителя;</a:t>
            </a:r>
          </a:p>
          <a:p>
            <a:pPr>
              <a:defRPr/>
            </a:pPr>
            <a:r>
              <a:rPr lang="ru-RU" i="1" dirty="0"/>
              <a:t>зону вокруг формируемой и (или) перемещаемой пачки хлыстов (деревьев), сортиментов и движущейся с ней самоходной лесохозяйственной машины (трактора) менее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25 м</a:t>
            </a:r>
            <a:r>
              <a:rPr lang="ru-RU" b="1" i="1" dirty="0"/>
              <a:t> </a:t>
            </a:r>
            <a:r>
              <a:rPr lang="ru-RU" i="1" dirty="0"/>
              <a:t>от трелюемой пачки хлыстов (деревьев), </a:t>
            </a:r>
            <a:r>
              <a:rPr lang="ru-RU" i="1" dirty="0" smtClean="0"/>
              <a:t>сортиментов.</a:t>
            </a:r>
            <a:endParaRPr lang="ru-RU" i="1" dirty="0"/>
          </a:p>
          <a:p>
            <a:pPr>
              <a:defRPr/>
            </a:pPr>
            <a:endParaRPr lang="ru-RU" i="1" dirty="0"/>
          </a:p>
          <a:p>
            <a:pPr>
              <a:defRPr/>
            </a:pPr>
            <a:endParaRPr lang="ru-RU" dirty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390780-F043-4028-AC83-3B50023776F5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125538"/>
            <a:ext cx="8280400" cy="532765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FF0000"/>
                </a:solidFill>
              </a:rPr>
              <a:t>Эксплуатация </a:t>
            </a:r>
            <a:r>
              <a:rPr lang="ru-RU" dirty="0"/>
              <a:t>самоходных лесохозяйственных машин (тракторов), лесотранспортных средств, оборудования для лесозаготовки, средств механизации, деревообрабатывающего оборудования должна осуществляться </a:t>
            </a:r>
            <a:r>
              <a:rPr lang="ru-RU" b="1" dirty="0">
                <a:solidFill>
                  <a:srgbClr val="FF0000"/>
                </a:solidFill>
              </a:rPr>
              <a:t>в соответствии с требованиями, установленными эксплуатационными документами организаций-изготовителей, а также технических нормативных правовых актов</a:t>
            </a:r>
            <a:r>
              <a:rPr lang="ru-RU" dirty="0"/>
              <a:t> (часть первая п</a:t>
            </a:r>
            <a:r>
              <a:rPr lang="ru-RU" dirty="0" smtClean="0"/>
              <a:t>. 75 </a:t>
            </a:r>
            <a:r>
              <a:rPr lang="ru-RU" dirty="0"/>
              <a:t>Правил</a:t>
            </a:r>
            <a:r>
              <a:rPr lang="ru-RU" dirty="0" smtClean="0"/>
              <a:t>).</a:t>
            </a:r>
          </a:p>
          <a:p>
            <a:pPr>
              <a:defRPr/>
            </a:pPr>
            <a:r>
              <a:rPr lang="ru-RU" dirty="0" smtClean="0"/>
              <a:t>    </a:t>
            </a:r>
          </a:p>
          <a:p>
            <a:pPr>
              <a:defRPr/>
            </a:pPr>
            <a:r>
              <a:rPr lang="ru-RU" b="1" dirty="0" smtClean="0"/>
              <a:t>К </a:t>
            </a:r>
            <a:r>
              <a:rPr lang="ru-RU" b="1" dirty="0"/>
              <a:t>таким актам относятся </a:t>
            </a:r>
            <a:r>
              <a:rPr lang="ru-RU" b="1" dirty="0" smtClean="0"/>
              <a:t>технические </a:t>
            </a:r>
            <a:r>
              <a:rPr lang="ru-RU" b="1" dirty="0">
                <a:hlinkClick r:id="rId2"/>
              </a:rPr>
              <a:t>регламенты</a:t>
            </a:r>
            <a:r>
              <a:rPr lang="ru-RU" b="1" dirty="0"/>
              <a:t> Таможенного союза</a:t>
            </a:r>
            <a:r>
              <a:rPr lang="ru-RU" b="1" dirty="0" smtClean="0"/>
              <a:t>.</a:t>
            </a:r>
          </a:p>
          <a:p>
            <a:pPr>
              <a:defRPr/>
            </a:pPr>
            <a:endParaRPr lang="ru-RU" sz="800" b="1" dirty="0" smtClean="0"/>
          </a:p>
          <a:p>
            <a:pPr>
              <a:defRPr/>
            </a:pPr>
            <a:r>
              <a:rPr lang="ru-RU" sz="1600" i="1" u="sng" dirty="0" smtClean="0"/>
              <a:t>Справочно: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600" i="1" dirty="0" smtClean="0"/>
              <a:t>ТР </a:t>
            </a:r>
            <a:r>
              <a:rPr lang="ru-RU" sz="1600" i="1" dirty="0"/>
              <a:t>ТС 010/2011 «О безопасности машин и оборудования», </a:t>
            </a:r>
            <a:r>
              <a:rPr lang="ru-RU" sz="1600" i="1" dirty="0" smtClean="0"/>
              <a:t>утвержденный Решением Комиссии </a:t>
            </a:r>
            <a:r>
              <a:rPr lang="ru-RU" sz="1600" i="1" dirty="0"/>
              <a:t>Таможенного союза от </a:t>
            </a:r>
            <a:r>
              <a:rPr lang="ru-RU" sz="1600" i="1" dirty="0" smtClean="0"/>
              <a:t>18 октября 2011 г. № </a:t>
            </a:r>
            <a:r>
              <a:rPr lang="ru-RU" sz="1600" i="1" dirty="0"/>
              <a:t>823</a:t>
            </a:r>
            <a:r>
              <a:rPr lang="ru-RU" sz="1600" i="1" dirty="0" smtClean="0"/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500" i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600" i="1" dirty="0" smtClean="0"/>
              <a:t>ТР </a:t>
            </a:r>
            <a:r>
              <a:rPr lang="ru-RU" sz="1600" i="1" dirty="0"/>
              <a:t>ТС 031/2012 «О безопасности сельскохозяйственных и лесохозяйственных тракторов и прицепов к ним», </a:t>
            </a:r>
            <a:r>
              <a:rPr lang="ru-RU" sz="1600" i="1" dirty="0" smtClean="0"/>
              <a:t>утвержденный Решением Совета </a:t>
            </a:r>
            <a:r>
              <a:rPr lang="ru-RU" sz="1600" i="1" dirty="0"/>
              <a:t>Евразийской экономической комиссии от </a:t>
            </a:r>
            <a:r>
              <a:rPr lang="ru-RU" sz="1600" i="1" dirty="0" smtClean="0"/>
              <a:t>20 июля 2012 г. № </a:t>
            </a:r>
            <a:r>
              <a:rPr lang="ru-RU" sz="1600" i="1" dirty="0"/>
              <a:t>60</a:t>
            </a:r>
            <a:r>
              <a:rPr lang="ru-RU" sz="1600" i="1" dirty="0" smtClean="0"/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ru-RU" sz="500" i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1600" i="1" dirty="0" smtClean="0"/>
              <a:t>ТР </a:t>
            </a:r>
            <a:r>
              <a:rPr lang="ru-RU" sz="1600" i="1" dirty="0"/>
              <a:t>ТС 018/2011 «О безопасности колесных транспортных средств», </a:t>
            </a:r>
            <a:r>
              <a:rPr lang="ru-RU" sz="1600" i="1" dirty="0" smtClean="0"/>
              <a:t>утвержденный Решением Совета </a:t>
            </a:r>
            <a:r>
              <a:rPr lang="ru-RU" sz="1600" i="1" dirty="0"/>
              <a:t>Евразийской экономической комиссии от </a:t>
            </a:r>
            <a:r>
              <a:rPr lang="ru-RU" sz="1600" i="1" dirty="0" smtClean="0"/>
              <a:t>9 декабря 2011 г. № </a:t>
            </a:r>
            <a:r>
              <a:rPr lang="ru-RU" sz="1600" i="1" dirty="0"/>
              <a:t>887</a:t>
            </a:r>
            <a:r>
              <a:rPr lang="ru-RU" sz="1600" i="1" dirty="0" smtClean="0"/>
              <a:t>.</a:t>
            </a:r>
            <a:endParaRPr lang="ru-RU" sz="1600" i="1" dirty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9AC6EC-5FE2-4535-B532-4CB6906354AA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908050"/>
            <a:ext cx="8280400" cy="5545138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ru-RU" dirty="0" smtClean="0"/>
              <a:t>        </a:t>
            </a:r>
          </a:p>
          <a:p>
            <a:pPr>
              <a:defRPr/>
            </a:pPr>
            <a:r>
              <a:rPr lang="ru-RU" sz="1900" dirty="0" smtClean="0"/>
              <a:t>Самоходные </a:t>
            </a:r>
            <a:r>
              <a:rPr lang="ru-RU" sz="1900" dirty="0"/>
              <a:t>лесохозяйственные машины (тракторы), лесотранспортные средства, оборудование для лесозаготовки, средства механизации, деревообрабатывающее оборудование должны </a:t>
            </a:r>
            <a:r>
              <a:rPr lang="ru-RU" sz="1900" dirty="0">
                <a:solidFill>
                  <a:srgbClr val="FF0000"/>
                </a:solidFill>
              </a:rPr>
              <a:t>быть исправными, использоваться по назначению и применяться в условиях, установленных организацией-изготовителем</a:t>
            </a:r>
            <a:r>
              <a:rPr lang="ru-RU" sz="1900" dirty="0"/>
              <a:t> </a:t>
            </a:r>
            <a:r>
              <a:rPr lang="ru-RU" sz="1900" dirty="0" smtClean="0"/>
              <a:t>(п. 76 </a:t>
            </a:r>
            <a:r>
              <a:rPr lang="ru-RU" sz="1900" dirty="0"/>
              <a:t>Правил). </a:t>
            </a:r>
          </a:p>
          <a:p>
            <a:pPr>
              <a:defRPr/>
            </a:pPr>
            <a:r>
              <a:rPr lang="ru-RU" sz="600" dirty="0" smtClean="0"/>
              <a:t>      </a:t>
            </a:r>
          </a:p>
          <a:p>
            <a:pPr>
              <a:defRPr/>
            </a:pPr>
            <a:r>
              <a:rPr lang="ru-RU" sz="1900" dirty="0" smtClean="0"/>
              <a:t>В </a:t>
            </a:r>
            <a:r>
              <a:rPr lang="ru-RU" sz="1900" dirty="0"/>
              <a:t>организации должны </a:t>
            </a:r>
            <a:r>
              <a:rPr lang="ru-RU" sz="1900" dirty="0">
                <a:solidFill>
                  <a:srgbClr val="FF0000"/>
                </a:solidFill>
              </a:rPr>
              <a:t>своевременно обеспечиваться техническое обслуживание, ремонт, испытание, осмотр</a:t>
            </a:r>
            <a:r>
              <a:rPr lang="ru-RU" sz="1900" dirty="0"/>
              <a:t> самоходных лесохозяйственных машин (тракторов), лесотранспортных средств, оборудования для лесозаготовки, средств механизации, деревообрабатывающего оборудования в порядке и сроки, установленные соответствующими </a:t>
            </a:r>
            <a:r>
              <a:rPr lang="ru-RU" sz="1900" dirty="0">
                <a:solidFill>
                  <a:srgbClr val="FF0000"/>
                </a:solidFill>
              </a:rPr>
              <a:t>техническими нормативными правовыми актами, эксплуатационными документами организаций-изготовителей</a:t>
            </a:r>
            <a:r>
              <a:rPr lang="ru-RU" sz="1900" dirty="0"/>
              <a:t>, графиками технического обслуживания и ремонта оборудования, разработанными в организации (п</a:t>
            </a:r>
            <a:r>
              <a:rPr lang="ru-RU" sz="1900" dirty="0" smtClean="0"/>
              <a:t>. 81 </a:t>
            </a:r>
            <a:r>
              <a:rPr lang="ru-RU" sz="1900" dirty="0"/>
              <a:t>Правил</a:t>
            </a:r>
            <a:r>
              <a:rPr lang="ru-RU" sz="1900" dirty="0" smtClean="0"/>
              <a:t>).</a:t>
            </a:r>
          </a:p>
          <a:p>
            <a:pPr>
              <a:defRPr/>
            </a:pPr>
            <a:r>
              <a:rPr lang="ru-RU" sz="600" dirty="0" smtClean="0"/>
              <a:t>       </a:t>
            </a:r>
          </a:p>
          <a:p>
            <a:pPr>
              <a:defRPr/>
            </a:pPr>
            <a:r>
              <a:rPr lang="ru-RU" sz="1900" dirty="0" smtClean="0"/>
              <a:t>Регулировка</a:t>
            </a:r>
            <a:r>
              <a:rPr lang="ru-RU" sz="1900" dirty="0"/>
              <a:t>, смазка, чистка, смена инструмента и приспособлений, регулировка предохранительных и тормозных устройств и иные </a:t>
            </a:r>
            <a:r>
              <a:rPr lang="ru-RU" sz="1900" dirty="0">
                <a:solidFill>
                  <a:srgbClr val="FF0000"/>
                </a:solidFill>
              </a:rPr>
              <a:t>вспомогательные операции, работы по техническому обслуживанию и ремонту оборудования </a:t>
            </a:r>
            <a:r>
              <a:rPr lang="ru-RU" sz="1900" dirty="0"/>
              <a:t>для лесозаготовки, средств механизации, деревообрабатывающего и иного производственного оборудования выполняются </a:t>
            </a:r>
            <a:r>
              <a:rPr lang="ru-RU" sz="1900" dirty="0">
                <a:solidFill>
                  <a:srgbClr val="FF0000"/>
                </a:solidFill>
              </a:rPr>
              <a:t>при выключенном оборудовании </a:t>
            </a:r>
            <a:r>
              <a:rPr lang="ru-RU" sz="1900" dirty="0"/>
              <a:t>после полной остановки всех движущихся частей, с применением приспособлений и инструмента, предусмотренных эксплуатационными документами организаций-изготовителей. При этом </a:t>
            </a:r>
            <a:r>
              <a:rPr lang="ru-RU" sz="1900" dirty="0">
                <a:solidFill>
                  <a:srgbClr val="FF0000"/>
                </a:solidFill>
              </a:rPr>
              <a:t>производственное оборудование отключают от всех источников энергии и принимают меры против случайного включения </a:t>
            </a:r>
            <a:r>
              <a:rPr lang="ru-RU" sz="1900" dirty="0"/>
              <a:t>(п</a:t>
            </a:r>
            <a:r>
              <a:rPr lang="ru-RU" sz="1900" dirty="0" smtClean="0"/>
              <a:t>. 82 </a:t>
            </a:r>
            <a:r>
              <a:rPr lang="ru-RU" sz="1900" dirty="0"/>
              <a:t>Правил). </a:t>
            </a:r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17F10F-50F5-4B22-B953-3F08E40FA038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1125538"/>
            <a:ext cx="8113712" cy="20875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mtClean="0"/>
              <a:t/>
            </a:r>
            <a:br>
              <a:rPr altLang="ru-RU" smtClean="0"/>
            </a:br>
            <a:r>
              <a:rPr altLang="ru-RU" smtClean="0"/>
              <a:t/>
            </a:r>
            <a:br>
              <a:rPr altLang="ru-RU" smtClean="0"/>
            </a:br>
            <a:r>
              <a:rPr altLang="ru-RU" sz="2700" smtClean="0">
                <a:solidFill>
                  <a:srgbClr val="FF0000"/>
                </a:solidFill>
              </a:rPr>
              <a:t>Правила </a:t>
            </a:r>
            <a:r>
              <a:rPr altLang="ru-RU" sz="2700">
                <a:solidFill>
                  <a:srgbClr val="FF0000"/>
                </a:solidFill>
              </a:rPr>
              <a:t>по охране труда </a:t>
            </a:r>
            <a:r>
              <a:rPr altLang="ru-RU" sz="2700" smtClean="0">
                <a:solidFill>
                  <a:srgbClr val="FF0000"/>
                </a:solidFill>
              </a:rPr>
              <a:t>при </a:t>
            </a:r>
            <a:r>
              <a:rPr altLang="ru-RU" sz="2700">
                <a:solidFill>
                  <a:srgbClr val="FF0000"/>
                </a:solidFill>
              </a:rPr>
              <a:t>ведении лесного хозяйства, </a:t>
            </a:r>
            <a:r>
              <a:rPr altLang="ru-RU" sz="2700" smtClean="0">
                <a:solidFill>
                  <a:srgbClr val="FF0000"/>
                </a:solidFill>
              </a:rPr>
              <a:t>обработке </a:t>
            </a:r>
            <a:r>
              <a:rPr altLang="ru-RU" sz="2700">
                <a:solidFill>
                  <a:srgbClr val="FF0000"/>
                </a:solidFill>
              </a:rPr>
              <a:t>древесины и производстве изделий из </a:t>
            </a:r>
            <a:r>
              <a:rPr altLang="ru-RU" sz="2700" smtClean="0">
                <a:solidFill>
                  <a:srgbClr val="FF0000"/>
                </a:solidFill>
              </a:rPr>
              <a:t>дерева </a:t>
            </a:r>
            <a:r>
              <a:rPr altLang="ru-RU" sz="2700" b="0" smtClean="0">
                <a:solidFill>
                  <a:schemeClr val="tx1"/>
                </a:solidFill>
              </a:rPr>
              <a:t>(далее – Правила)</a:t>
            </a:r>
            <a:br>
              <a:rPr altLang="ru-RU" sz="2700" b="0" smtClean="0">
                <a:solidFill>
                  <a:schemeClr val="tx1"/>
                </a:solidFill>
              </a:rPr>
            </a:br>
            <a:r>
              <a:rPr altLang="ru-RU" sz="1900" b="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утверждены</a:t>
            </a:r>
            <a:r>
              <a:rPr altLang="ru-RU" sz="2200" smtClean="0">
                <a:solidFill>
                  <a:srgbClr val="FF0000"/>
                </a:solidFill>
              </a:rPr>
              <a:t/>
            </a:r>
            <a:br>
              <a:rPr altLang="ru-RU" sz="2200" smtClean="0">
                <a:solidFill>
                  <a:srgbClr val="FF0000"/>
                </a:solidFill>
              </a:rPr>
            </a:br>
            <a:r>
              <a:rPr altLang="ru-RU" sz="2200" smtClean="0"/>
              <a:t>постановлением </a:t>
            </a:r>
            <a:r>
              <a:rPr altLang="ru-RU" sz="2200"/>
              <a:t>Министерства труда и социальной защиты Республики Беларусь и </a:t>
            </a:r>
            <a:br>
              <a:rPr altLang="ru-RU" sz="2200"/>
            </a:br>
            <a:r>
              <a:rPr altLang="ru-RU" sz="2200"/>
              <a:t>Министерства лесного хозяйства Республики Беларусь </a:t>
            </a:r>
            <a:br>
              <a:rPr altLang="ru-RU" sz="2200"/>
            </a:br>
            <a:r>
              <a:rPr altLang="ru-RU" sz="2200">
                <a:solidFill>
                  <a:srgbClr val="FF0000"/>
                </a:solidFill>
              </a:rPr>
              <a:t>от 30 марта 2020 г. № </a:t>
            </a:r>
            <a:r>
              <a:rPr altLang="ru-RU" sz="2200" smtClean="0">
                <a:solidFill>
                  <a:srgbClr val="FF0000"/>
                </a:solidFill>
              </a:rPr>
              <a:t>32/5</a:t>
            </a:r>
            <a:br>
              <a:rPr altLang="ru-RU" sz="2200" smtClean="0">
                <a:solidFill>
                  <a:srgbClr val="FF0000"/>
                </a:solidFill>
              </a:rPr>
            </a:b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3573463"/>
            <a:ext cx="8207375" cy="259238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altLang="ru-RU" sz="1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вступили </a:t>
            </a:r>
            <a:r>
              <a:rPr lang="ru-RU" altLang="ru-RU" sz="17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силу 28 июня 2020 </a:t>
            </a:r>
            <a:r>
              <a:rPr lang="ru-RU" altLang="ru-RU" sz="1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</a:t>
            </a:r>
            <a:endParaRPr lang="ru-RU" altLang="ru-RU" sz="17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ru-RU" altLang="ru-RU" sz="1700" dirty="0" smtClean="0"/>
              <a:t>Одновременно </a:t>
            </a:r>
            <a:r>
              <a:rPr lang="ru-RU" altLang="ru-RU" sz="1700" dirty="0"/>
              <a:t>признано утратившим силу постановление Министерства труда и социальной защиты Республики Беларусь и  Министерства лесного хозяйства Республики Беларусь от </a:t>
            </a:r>
            <a:r>
              <a:rPr lang="ru-RU" altLang="ru-RU" sz="1700" b="1" dirty="0"/>
              <a:t>30 декабря 2008 г. № 211/39 </a:t>
            </a:r>
            <a:r>
              <a:rPr lang="ru-RU" altLang="ru-RU" sz="1700" dirty="0"/>
              <a:t>«Об утверждении </a:t>
            </a:r>
            <a:r>
              <a:rPr lang="ru-RU" altLang="ru-RU" sz="1700" b="1" dirty="0"/>
              <a:t>Межотраслевых правил по охране труда в лесной, деревообрабатывающей промышленности и лесном хозяйстве</a:t>
            </a:r>
            <a:r>
              <a:rPr lang="ru-RU" altLang="ru-RU" sz="1700" dirty="0" smtClean="0"/>
              <a:t>» (далее – Межотраслевые правила).</a:t>
            </a:r>
            <a:endParaRPr lang="ru-RU" altLang="ru-RU" sz="17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1700" b="1" dirty="0" smtClean="0"/>
              <a:t>Правила по охране труда </a:t>
            </a:r>
            <a:r>
              <a:rPr lang="ru-RU" sz="1700" dirty="0"/>
              <a:t>являются техническим нормативным правовым актом, не относящимся к области технического нормирования и стандартизации, </a:t>
            </a:r>
            <a:r>
              <a:rPr lang="ru-RU" sz="1700" b="1" dirty="0"/>
              <a:t>обязательным для </a:t>
            </a:r>
            <a:r>
              <a:rPr lang="ru-RU" sz="1700" b="1" dirty="0" smtClean="0"/>
              <a:t>соблюдения</a:t>
            </a:r>
            <a:r>
              <a:rPr lang="ru-RU" sz="1700" dirty="0"/>
              <a:t> </a:t>
            </a:r>
            <a:r>
              <a:rPr lang="ru-RU" sz="1700" i="1" dirty="0" smtClean="0"/>
              <a:t>(п. 2 ст. 26 Закона </a:t>
            </a:r>
            <a:r>
              <a:rPr lang="ru-RU" sz="1700" i="1" dirty="0"/>
              <a:t>Республики Беларусь от 17 июля 2018 г. № </a:t>
            </a:r>
            <a:r>
              <a:rPr lang="ru-RU" sz="1700" i="1" dirty="0" smtClean="0"/>
              <a:t>130-З «О нормативных </a:t>
            </a:r>
            <a:r>
              <a:rPr lang="ru-RU" sz="1700" i="1" dirty="0"/>
              <a:t>правовых актах</a:t>
            </a:r>
            <a:r>
              <a:rPr lang="ru-RU" sz="1700" i="1" dirty="0" smtClean="0"/>
              <a:t>»)</a:t>
            </a:r>
            <a:r>
              <a:rPr lang="ru-RU" sz="1700" dirty="0" smtClean="0"/>
              <a:t>.</a:t>
            </a:r>
            <a:endParaRPr lang="ru-RU" sz="1700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B9CEE0-70E5-4A78-8923-447ED253B984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052513"/>
            <a:ext cx="8185150" cy="288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/>
              <a:t>Раздел </a:t>
            </a:r>
            <a:r>
              <a:rPr lang="en-US"/>
              <a:t>II</a:t>
            </a:r>
            <a:r>
              <a:rPr/>
              <a:t> «Требования при ведении лесного хозяйства»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557338"/>
            <a:ext cx="8280400" cy="45688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 smtClean="0"/>
              <a:t>Включает: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• требования при проведении лесохозяйственных и лесоустроительных работ, работ по отводу и таксации лесосек, трелевки древесины, по очистке деревьев от сучьев и лесосек от порубочных остатков; </a:t>
            </a: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• требования к проведению работ по заготовке живицы, рубок (валки) леса (деревьев</a:t>
            </a:r>
            <a:r>
              <a:rPr lang="ru-RU" dirty="0" smtClean="0"/>
              <a:t>);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• требования по подготовке лесосеки к проведению лесосечных работ</a:t>
            </a:r>
            <a:r>
              <a:rPr lang="ru-RU" dirty="0" smtClean="0"/>
              <a:t>;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• требования при раскряжевке хлыстов (</a:t>
            </a:r>
            <a:r>
              <a:rPr lang="ru-RU" dirty="0" err="1"/>
              <a:t>долготья</a:t>
            </a:r>
            <a:r>
              <a:rPr lang="ru-RU" dirty="0"/>
              <a:t>), сортировке и раскалывании круглых лесоматериалов, сортиментов</a:t>
            </a:r>
            <a:r>
              <a:rPr lang="ru-RU" dirty="0" smtClean="0"/>
              <a:t>;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• требования к складированию лесоматериалов и пиломатериалов, погрузке и разгрузке лесоматериалов и пиломатериалов.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3C516D-0797-43EE-9D35-133A5F1BF39E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539551" y="1124744"/>
          <a:ext cx="8280920" cy="5249033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4140460"/>
                <a:gridCol w="4140460"/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5"/>
                        </a:spcAft>
                      </a:pPr>
                      <a:r>
                        <a:rPr lang="ru-RU" sz="1500" dirty="0">
                          <a:effectLst/>
                        </a:rPr>
                        <a:t>Норма Правил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5"/>
                        </a:spcAft>
                      </a:pPr>
                      <a:r>
                        <a:rPr lang="ru-RU" sz="1500" dirty="0">
                          <a:effectLst/>
                        </a:rPr>
                        <a:t>Норма Межотраслевых правил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7296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190. Перед </a:t>
                      </a:r>
                      <a:r>
                        <a:rPr lang="ru-RU" sz="1600" dirty="0">
                          <a:effectLst/>
                        </a:rPr>
                        <a:t>началом рубки (валки) леса (деревьев) с применением оборудования для лесозаготовки (далее – ручная валка), необходимо в том числе: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   подготовить </a:t>
                      </a:r>
                      <a:r>
                        <a:rPr lang="ru-RU" sz="1600" dirty="0">
                          <a:effectLst/>
                        </a:rPr>
                        <a:t>пути отхода длиной не менее 4 м под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углом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30–60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° </a:t>
                      </a:r>
                      <a:r>
                        <a:rPr lang="ru-RU" sz="1600" dirty="0">
                          <a:effectLst/>
                        </a:rPr>
                        <a:t>к направлению, противоположному падению дерева, а в холодный период года расчистить или утоптать снег вокруг дерева и на путях отхода при его наличии;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0215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   определить </a:t>
                      </a:r>
                      <a:r>
                        <a:rPr lang="ru-RU" sz="1600" dirty="0">
                          <a:effectLst/>
                        </a:rPr>
                        <a:t>способ выполнения ручной валки.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Способы ручной валки приведены в приложении 2 к Правилам  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230. До </a:t>
                      </a:r>
                      <a:r>
                        <a:rPr lang="ru-RU" sz="1600" dirty="0">
                          <a:effectLst/>
                        </a:rPr>
                        <a:t>начала валки дерева должно быть подготовлено рабочее место: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…подготовлен </a:t>
                      </a:r>
                      <a:r>
                        <a:rPr lang="ru-RU" sz="1600" dirty="0">
                          <a:effectLst/>
                        </a:rPr>
                        <a:t>путь отхода длиной не менее 4 м </a:t>
                      </a:r>
                      <a:r>
                        <a:rPr lang="ru-RU" sz="1600" b="1" dirty="0">
                          <a:effectLst/>
                        </a:rPr>
                        <a:t>под углом 45° </a:t>
                      </a:r>
                      <a:r>
                        <a:rPr lang="ru-RU" sz="1600" dirty="0">
                          <a:effectLst/>
                        </a:rPr>
                        <a:t>в направлении, противоположном падению дерева, а зимой расчищен или утоптан снег вокруг дерева и на пути </a:t>
                      </a:r>
                      <a:r>
                        <a:rPr lang="ru-RU" sz="1600" dirty="0" smtClean="0">
                          <a:effectLst/>
                        </a:rPr>
                        <a:t>отхода</a:t>
                      </a:r>
                      <a:endParaRPr lang="ru-RU" sz="1600" dirty="0">
                        <a:effectLst/>
                      </a:endParaRPr>
                    </a:p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765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2F0352-CD63-4F97-B95E-26902ABECE05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539750" y="1052513"/>
          <a:ext cx="8424863" cy="5545137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4212432"/>
                <a:gridCol w="4212432"/>
              </a:tblGrid>
              <a:tr h="554513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r>
                        <a:rPr lang="ru-RU" sz="1500" dirty="0">
                          <a:effectLst/>
                        </a:rPr>
                        <a:t>При выполнении ручной валки следует: 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r>
                        <a:rPr lang="ru-RU" sz="1500" dirty="0" smtClean="0">
                          <a:effectLst/>
                        </a:rPr>
                        <a:t>…оставлять </a:t>
                      </a:r>
                      <a:r>
                        <a:rPr lang="ru-RU" sz="1500" dirty="0">
                          <a:effectLst/>
                        </a:rPr>
                        <a:t>недопил у деревьев. У здоровых деревьев диаметром </a:t>
                      </a:r>
                      <a:r>
                        <a:rPr lang="ru-RU" sz="1500" dirty="0">
                          <a:solidFill>
                            <a:srgbClr val="FF0000"/>
                          </a:solidFill>
                          <a:effectLst/>
                        </a:rPr>
                        <a:t>от 8 до </a:t>
                      </a:r>
                      <a:r>
                        <a:rPr lang="ru-RU" sz="1500" dirty="0" smtClean="0">
                          <a:solidFill>
                            <a:srgbClr val="FF0000"/>
                          </a:solidFill>
                          <a:effectLst/>
                        </a:rPr>
                        <a:t>16 см </a:t>
                      </a:r>
                      <a:r>
                        <a:rPr lang="ru-RU" sz="1500" dirty="0">
                          <a:solidFill>
                            <a:srgbClr val="FF0000"/>
                          </a:solidFill>
                          <a:effectLst/>
                        </a:rPr>
                        <a:t>недопил должен составлять от 1 до 2 см, диаметром от 17 до 40 см – от 2 до </a:t>
                      </a:r>
                      <a:r>
                        <a:rPr lang="ru-RU" sz="1500" dirty="0" smtClean="0">
                          <a:solidFill>
                            <a:srgbClr val="FF0000"/>
                          </a:solidFill>
                          <a:effectLst/>
                        </a:rPr>
                        <a:t>4 см</a:t>
                      </a:r>
                      <a:r>
                        <a:rPr lang="ru-RU" sz="1500" dirty="0">
                          <a:solidFill>
                            <a:srgbClr val="FF0000"/>
                          </a:solidFill>
                          <a:effectLst/>
                        </a:rPr>
                        <a:t>, диаметром от 41 до 60 см – от 4 до </a:t>
                      </a:r>
                      <a:r>
                        <a:rPr lang="ru-RU" sz="1500" dirty="0" smtClean="0">
                          <a:solidFill>
                            <a:srgbClr val="FF0000"/>
                          </a:solidFill>
                          <a:effectLst/>
                        </a:rPr>
                        <a:t>6 см</a:t>
                      </a:r>
                      <a:r>
                        <a:rPr lang="ru-RU" sz="1500" dirty="0">
                          <a:solidFill>
                            <a:srgbClr val="FF0000"/>
                          </a:solidFill>
                          <a:effectLst/>
                        </a:rPr>
                        <a:t>, диаметром от 61 см и более – от </a:t>
                      </a:r>
                      <a:r>
                        <a:rPr lang="ru-RU" sz="1500" dirty="0" smtClean="0">
                          <a:solidFill>
                            <a:srgbClr val="FF0000"/>
                          </a:solidFill>
                          <a:effectLst/>
                        </a:rPr>
                        <a:t>6 см</a:t>
                      </a:r>
                      <a:r>
                        <a:rPr lang="ru-RU" sz="1500" dirty="0">
                          <a:effectLst/>
                        </a:rPr>
                        <a:t>, </a:t>
                      </a:r>
                      <a:r>
                        <a:rPr lang="ru-RU" sz="1500" dirty="0">
                          <a:solidFill>
                            <a:srgbClr val="FF0000"/>
                          </a:solidFill>
                          <a:effectLst/>
                        </a:rPr>
                        <a:t>но не более 1/10 диаметра дерева. </a:t>
                      </a:r>
                      <a:r>
                        <a:rPr lang="ru-RU" sz="1500" dirty="0" smtClean="0">
                          <a:effectLst/>
                        </a:rPr>
                        <a:t>У деревьев</a:t>
                      </a:r>
                      <a:r>
                        <a:rPr lang="ru-RU" sz="1500" dirty="0">
                          <a:effectLst/>
                        </a:rPr>
                        <a:t>, имеющих гниль, недопил увеличивается по сравнению со здоровыми деревьями на 2 см. </a:t>
                      </a:r>
                      <a:r>
                        <a:rPr lang="ru-RU" sz="1500" dirty="0" smtClean="0">
                          <a:effectLst/>
                        </a:rPr>
                        <a:t>У деревьев </a:t>
                      </a:r>
                      <a:r>
                        <a:rPr lang="ru-RU" sz="1500" dirty="0">
                          <a:effectLst/>
                        </a:rPr>
                        <a:t>при боковом воздействии сил по отношению к направлению валки дерева (эксцентричность кроны, снеговая нагрузка, воздействие ветра), недопил должен иметь форму клина, вершина которого обращена в сторону наклона (абзац </a:t>
                      </a:r>
                      <a:r>
                        <a:rPr lang="ru-RU" sz="1500" dirty="0" smtClean="0">
                          <a:effectLst/>
                        </a:rPr>
                        <a:t>седьмой </a:t>
                      </a:r>
                      <a:r>
                        <a:rPr lang="ru-RU" sz="1500" dirty="0">
                          <a:effectLst/>
                        </a:rPr>
                        <a:t>п</a:t>
                      </a:r>
                      <a:r>
                        <a:rPr lang="ru-RU" sz="1500" dirty="0" smtClean="0">
                          <a:effectLst/>
                        </a:rPr>
                        <a:t>. 192</a:t>
                      </a:r>
                      <a:r>
                        <a:rPr lang="ru-RU" sz="1500" dirty="0">
                          <a:effectLst/>
                        </a:rPr>
                        <a:t>)</a:t>
                      </a:r>
                    </a:p>
                    <a:p>
                      <a:pPr indent="0" algn="just"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r>
                        <a:rPr lang="ru-RU" sz="1500" dirty="0">
                          <a:effectLst/>
                        </a:rPr>
                        <a:t>При валке деревьев необходимо:</a:t>
                      </a:r>
                    </a:p>
                    <a:p>
                      <a:pPr indent="0" algn="just">
                        <a:spcAft>
                          <a:spcPts val="600"/>
                        </a:spcAft>
                        <a:tabLst>
                          <a:tab pos="450215" algn="l"/>
                        </a:tabLst>
                      </a:pPr>
                      <a:r>
                        <a:rPr lang="ru-RU" sz="1500" dirty="0" smtClean="0">
                          <a:effectLst/>
                        </a:rPr>
                        <a:t>…оставлять </a:t>
                      </a:r>
                      <a:r>
                        <a:rPr lang="ru-RU" sz="1500" dirty="0">
                          <a:effectLst/>
                        </a:rPr>
                        <a:t>недопил у здоровых деревьев диаметром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до 40 см - 2 см, от 40 до 60 см - 3 см, от 61 и выше - 4 см</a:t>
                      </a:r>
                      <a:r>
                        <a:rPr lang="ru-RU" sz="1500" dirty="0">
                          <a:effectLst/>
                        </a:rPr>
                        <a:t>. </a:t>
                      </a:r>
                      <a:r>
                        <a:rPr lang="ru-RU" sz="1500" dirty="0" smtClean="0">
                          <a:effectLst/>
                        </a:rPr>
                        <a:t>У деревьев</a:t>
                      </a:r>
                      <a:r>
                        <a:rPr lang="ru-RU" sz="1500" dirty="0">
                          <a:effectLst/>
                        </a:rPr>
                        <a:t>, имеющих </a:t>
                      </a:r>
                      <a:r>
                        <a:rPr lang="ru-RU" sz="1500" dirty="0" err="1" smtClean="0">
                          <a:effectLst/>
                        </a:rPr>
                        <a:t>напённую</a:t>
                      </a:r>
                      <a:r>
                        <a:rPr lang="ru-RU" sz="1500" dirty="0" smtClean="0">
                          <a:effectLst/>
                        </a:rPr>
                        <a:t> </a:t>
                      </a:r>
                      <a:r>
                        <a:rPr lang="ru-RU" sz="1500" dirty="0">
                          <a:effectLst/>
                        </a:rPr>
                        <a:t>гниль, недопил увеличивается по сравнению со здоровыми на 2 см, у деревьев, имеющих боковой наклон по отношению к направлению валки, недопил должен иметь форму клина, вершина которого обращена в сторону наклона (абзац </a:t>
                      </a:r>
                      <a:r>
                        <a:rPr lang="ru-RU" sz="1500" dirty="0" smtClean="0">
                          <a:effectLst/>
                        </a:rPr>
                        <a:t>десятый </a:t>
                      </a:r>
                      <a:r>
                        <a:rPr lang="ru-RU" sz="1500" dirty="0">
                          <a:effectLst/>
                        </a:rPr>
                        <a:t>п</a:t>
                      </a:r>
                      <a:r>
                        <a:rPr lang="ru-RU" sz="1500" dirty="0" smtClean="0">
                          <a:effectLst/>
                        </a:rPr>
                        <a:t>. 232</a:t>
                      </a:r>
                      <a:r>
                        <a:rPr lang="ru-RU" sz="1500" dirty="0">
                          <a:effectLst/>
                        </a:rPr>
                        <a:t>)</a:t>
                      </a:r>
                    </a:p>
                    <a:p>
                      <a:pPr indent="0" algn="just">
                        <a:spcAft>
                          <a:spcPts val="60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</a:tbl>
          </a:graphicData>
        </a:graphic>
      </p:graphicFrame>
      <p:sp>
        <p:nvSpPr>
          <p:cNvPr id="2868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A224B4-6CCA-4BB8-9B14-3C832239100E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755650" y="1557338"/>
          <a:ext cx="8137525" cy="3175000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4068763"/>
                <a:gridCol w="4068763"/>
              </a:tblGrid>
              <a:tr h="31750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600" dirty="0">
                          <a:effectLst/>
                        </a:rPr>
                        <a:t>Перед началом падения дерева работающие должны немедленно отойти на безопасное расстояние (не менее </a:t>
                      </a:r>
                      <a:r>
                        <a:rPr lang="ru-RU" sz="1600" dirty="0" smtClean="0">
                          <a:effectLst/>
                        </a:rPr>
                        <a:t>4 м</a:t>
                      </a:r>
                      <a:r>
                        <a:rPr lang="ru-RU" sz="1600" dirty="0">
                          <a:effectLst/>
                        </a:rPr>
                        <a:t>)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под углом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r>
                        <a:rPr lang="ru-RU" sz="1600" spc="10" dirty="0" smtClean="0">
                          <a:solidFill>
                            <a:srgbClr val="FF0000"/>
                          </a:solidFill>
                          <a:effectLst/>
                        </a:rPr>
                        <a:t>–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° </a:t>
                      </a:r>
                      <a:r>
                        <a:rPr lang="ru-RU" sz="1600" dirty="0">
                          <a:effectLst/>
                        </a:rPr>
                        <a:t>в направлении, противоположном направлению падения дерева, по заранее подготовленному пути отхода, следя за падающим деревом и сучьями (п</a:t>
                      </a:r>
                      <a:r>
                        <a:rPr lang="ru-RU" sz="1600" dirty="0" smtClean="0">
                          <a:effectLst/>
                        </a:rPr>
                        <a:t>. 193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начале падения дерева вальщик и лесоруб должны немедленно отойти на безопасное расстояние (не менее </a:t>
                      </a:r>
                      <a:r>
                        <a:rPr lang="ru-RU" sz="1600" dirty="0" smtClean="0">
                          <a:effectLst/>
                        </a:rPr>
                        <a:t>4 м</a:t>
                      </a:r>
                      <a:r>
                        <a:rPr lang="ru-RU" sz="1600" dirty="0">
                          <a:effectLst/>
                        </a:rPr>
                        <a:t>)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</a:rPr>
                        <a:t>под углом 45°</a:t>
                      </a:r>
                      <a:r>
                        <a:rPr lang="ru-RU" sz="1600" dirty="0">
                          <a:effectLst/>
                        </a:rPr>
                        <a:t> в направлении, противоположном падению дерева, по заранее подготовленным путям отхода, следя за падающим деревом и сучьями (п</a:t>
                      </a:r>
                      <a:r>
                        <a:rPr lang="ru-RU" sz="1600" dirty="0" smtClean="0">
                          <a:effectLst/>
                        </a:rPr>
                        <a:t>. 236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</a:p>
                    <a:p>
                      <a:pPr indent="0" algn="just">
                        <a:spcAft>
                          <a:spcPts val="5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5" marR="68585" marT="0" marB="0"/>
                </a:tc>
              </a:tr>
            </a:tbl>
          </a:graphicData>
        </a:graphic>
      </p:graphicFrame>
      <p:sp>
        <p:nvSpPr>
          <p:cNvPr id="2970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A99581-F0FD-4DDB-98FE-862D55112A5D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495300" y="1052513"/>
            <a:ext cx="8229600" cy="792162"/>
          </a:xfrm>
        </p:spPr>
        <p:txBody>
          <a:bodyPr/>
          <a:lstStyle/>
          <a:p>
            <a:r>
              <a:rPr altLang="ru-RU" sz="2000" smtClean="0">
                <a:latin typeface="Arial" charset="0"/>
                <a:cs typeface="Arial" charset="0"/>
              </a:rPr>
              <a:t>Раздел </a:t>
            </a:r>
            <a:r>
              <a:rPr lang="en-US" altLang="ru-RU" sz="2000" smtClean="0">
                <a:latin typeface="Arial" charset="0"/>
                <a:cs typeface="Arial" charset="0"/>
              </a:rPr>
              <a:t>III</a:t>
            </a:r>
            <a:r>
              <a:rPr altLang="ru-RU" sz="2000" smtClean="0">
                <a:latin typeface="Arial" charset="0"/>
                <a:cs typeface="Arial" charset="0"/>
              </a:rPr>
              <a:t> «Требования при обработке древесины и производстве изделий из дерева»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916113"/>
            <a:ext cx="8208963" cy="460851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dirty="0"/>
              <a:t>Требования при обработке древесины и производстве изделий из дерева касаются: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сортировки и пакетирования пиломатериалов;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антисептической обработки пиломатериалов;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формирования сушильных пакетов;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камерной сушки пиломатериалов;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производства щепы из древесины;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изготовления деталей из древесных материалов;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отделки деталей и изделий из дерева;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производства древесно-стружечных плит;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производства древесно-волокнистых плит;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производства фанеры;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производства строганого шпона;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производства древесных слоистых пластиков и смол;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be-BY" dirty="0"/>
              <a:t>производства спичек.</a:t>
            </a:r>
            <a:endParaRPr lang="ru-RU" dirty="0"/>
          </a:p>
          <a:p>
            <a:pPr>
              <a:defRPr/>
            </a:pPr>
            <a:r>
              <a:rPr lang="ru-RU" dirty="0"/>
              <a:t>По сравнению с Межотраслевыми правилами значительно сократилось количество глав, регулирующих вопросы организации технологических процессов обработки древесины и производства изделий из дерева.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F89E4-27C8-40C2-A95F-1D344189735B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981075"/>
            <a:ext cx="8185150" cy="9350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>
                <a:solidFill>
                  <a:srgbClr val="FF0000"/>
                </a:solidFill>
              </a:rPr>
              <a:t/>
            </a:r>
            <a:br>
              <a:rPr altLang="ru-RU">
                <a:solidFill>
                  <a:srgbClr val="FF0000"/>
                </a:solidFill>
              </a:rPr>
            </a:br>
            <a:r>
              <a:rPr altLang="ru-RU" sz="2200">
                <a:solidFill>
                  <a:srgbClr val="FF0000"/>
                </a:solidFill>
              </a:rPr>
              <a:t>Правила по охране труда при ведении лесного хозяйства, обработке древесины и производстве изделий из дерева</a:t>
            </a:r>
            <a:br>
              <a:rPr altLang="ru-RU" sz="2200">
                <a:solidFill>
                  <a:srgbClr val="FF0000"/>
                </a:solidFill>
              </a:rPr>
            </a:br>
            <a:endParaRPr sz="22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916113"/>
            <a:ext cx="8208963" cy="446563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/>
              <a:t>• </a:t>
            </a:r>
            <a:r>
              <a:rPr lang="ru-RU" sz="2200" b="1" dirty="0"/>
              <a:t>раздел </a:t>
            </a:r>
            <a:r>
              <a:rPr lang="en-US" sz="2200" b="1" dirty="0"/>
              <a:t>I</a:t>
            </a:r>
            <a:r>
              <a:rPr lang="ru-RU" sz="2200" b="1" dirty="0"/>
              <a:t> «Общие положения</a:t>
            </a:r>
            <a:r>
              <a:rPr lang="ru-RU" sz="2200" b="1" dirty="0" smtClean="0"/>
              <a:t>»;</a:t>
            </a:r>
          </a:p>
          <a:p>
            <a:pPr>
              <a:defRPr/>
            </a:pPr>
            <a:endParaRPr lang="ru-RU" sz="800" b="1" dirty="0"/>
          </a:p>
          <a:p>
            <a:pPr>
              <a:defRPr/>
            </a:pPr>
            <a:r>
              <a:rPr lang="ru-RU" sz="2200" b="1" dirty="0"/>
              <a:t>• раздел </a:t>
            </a:r>
            <a:r>
              <a:rPr lang="en-US" sz="2200" b="1" dirty="0"/>
              <a:t>II</a:t>
            </a:r>
            <a:r>
              <a:rPr lang="ru-RU" sz="2200" b="1" dirty="0"/>
              <a:t> «Требования при ведении лесного хозяйства</a:t>
            </a:r>
            <a:r>
              <a:rPr lang="ru-RU" sz="2200" b="1" dirty="0" smtClean="0"/>
              <a:t>»;</a:t>
            </a:r>
          </a:p>
          <a:p>
            <a:pPr>
              <a:defRPr/>
            </a:pPr>
            <a:endParaRPr lang="ru-RU" sz="800" b="1" dirty="0"/>
          </a:p>
          <a:p>
            <a:pPr>
              <a:defRPr/>
            </a:pPr>
            <a:r>
              <a:rPr lang="ru-RU" sz="2200" b="1" dirty="0"/>
              <a:t>• раздел </a:t>
            </a:r>
            <a:r>
              <a:rPr lang="en-US" sz="2200" b="1" dirty="0"/>
              <a:t>III</a:t>
            </a:r>
            <a:r>
              <a:rPr lang="ru-RU" sz="2200" b="1" dirty="0"/>
              <a:t> «Требования при обработке древесины и производстве изделий из дерева</a:t>
            </a:r>
            <a:r>
              <a:rPr lang="ru-RU" sz="2200" b="1" dirty="0" smtClean="0"/>
              <a:t>».</a:t>
            </a:r>
            <a:endParaRPr lang="ru-RU" sz="2200" b="1" dirty="0"/>
          </a:p>
          <a:p>
            <a:pPr>
              <a:defRPr/>
            </a:pPr>
            <a:r>
              <a:rPr lang="ru-RU" dirty="0" smtClean="0"/>
              <a:t>       </a:t>
            </a:r>
          </a:p>
          <a:p>
            <a:pPr>
              <a:defRPr/>
            </a:pPr>
            <a:r>
              <a:rPr lang="ru-RU" dirty="0" smtClean="0"/>
              <a:t>Требования </a:t>
            </a:r>
            <a:r>
              <a:rPr lang="ru-RU" dirty="0"/>
              <a:t>по охране труда, содержащиеся в Правилах, направлены на обеспечение здоровых и безопасных условий труда работающих </a:t>
            </a:r>
            <a:r>
              <a:rPr lang="ru-RU" dirty="0">
                <a:solidFill>
                  <a:srgbClr val="FF0000"/>
                </a:solidFill>
              </a:rPr>
              <a:t>при выполнении рубок деревьев</a:t>
            </a:r>
            <a:r>
              <a:rPr lang="ru-RU" dirty="0"/>
              <a:t>, лесохозяйственных, лесоустроительных, лесозаготовительных работ, осуществлении лесопользования, работ по складированию, погрузке, разгрузке лесоматериалов и пиломатериалов (далее </a:t>
            </a:r>
            <a:r>
              <a:rPr lang="ru-RU" dirty="0" smtClean="0"/>
              <a:t>– </a:t>
            </a:r>
            <a:r>
              <a:rPr lang="ru-RU" dirty="0"/>
              <a:t>работы, связанные с ведением лесного хозяйства), а также работ, связанных с обработкой древесины и производством изделий из дерева </a:t>
            </a:r>
            <a:r>
              <a:rPr lang="ru-RU" dirty="0" smtClean="0"/>
              <a:t>        (п. 2 </a:t>
            </a:r>
            <a:r>
              <a:rPr lang="ru-RU" dirty="0"/>
              <a:t>Правил</a:t>
            </a:r>
            <a:r>
              <a:rPr lang="ru-RU" dirty="0" smtClean="0"/>
              <a:t>).</a:t>
            </a:r>
          </a:p>
          <a:p>
            <a:pPr>
              <a:defRPr/>
            </a:pPr>
            <a:r>
              <a:rPr lang="ru-RU" sz="1600" i="1" dirty="0" smtClean="0"/>
              <a:t>Лесосека </a:t>
            </a:r>
            <a:r>
              <a:rPr lang="ru-RU" sz="1600" dirty="0"/>
              <a:t>–</a:t>
            </a:r>
            <a:r>
              <a:rPr lang="ru-RU" sz="1600" i="1" dirty="0" smtClean="0"/>
              <a:t> </a:t>
            </a:r>
            <a:r>
              <a:rPr lang="ru-RU" sz="1600" i="1" dirty="0"/>
              <a:t>участок лесного фонда, предоставленный для проведения рубок главного пользования, рубок промежуточного пользования, прочих рубок</a:t>
            </a:r>
            <a:r>
              <a:rPr lang="ru-RU" sz="1600" i="1" dirty="0" smtClean="0"/>
              <a:t>.</a:t>
            </a:r>
            <a:r>
              <a:rPr lang="ru-RU" sz="1600" i="1" dirty="0"/>
              <a:t> </a:t>
            </a:r>
            <a:r>
              <a:rPr lang="ru-RU" sz="1600" i="1" dirty="0" smtClean="0"/>
              <a:t>(п. 28 ст. 1 Лесного кодекса)</a:t>
            </a:r>
            <a:endParaRPr lang="ru-RU" sz="1600" i="1" dirty="0"/>
          </a:p>
          <a:p>
            <a:pPr>
              <a:defRPr/>
            </a:pPr>
            <a:endParaRPr lang="ru-RU" sz="1600" dirty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24492B-85F4-47B4-B59A-E140D000CAEC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ъект 2"/>
          <p:cNvSpPr>
            <a:spLocks noGrp="1"/>
          </p:cNvSpPr>
          <p:nvPr>
            <p:ph idx="1"/>
          </p:nvPr>
        </p:nvSpPr>
        <p:spPr>
          <a:xfrm>
            <a:off x="468313" y="1196975"/>
            <a:ext cx="8280400" cy="547211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dirty="0" smtClean="0"/>
              <a:t>Содержит </a:t>
            </a:r>
            <a:r>
              <a:rPr lang="ru-RU" dirty="0"/>
              <a:t>общие требования (глава 1), а также требования: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/>
              <a:t>при организации выполнения работ, связанных с ведением лесного хозяйства, обработкой древесины и производством изделий из дерева (глава 2);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/>
              <a:t>к участкам работ и рабочим местам (глава 3);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/>
              <a:t>к отоплению, вентиляции и кондиционированию (глава 4);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/>
              <a:t>при эксплуатации самоходных лесохозяйственных машин (тракторов), лесотранспортных средств, оборудования для лесозаготовки, средств механизации, деревообрабатывающего оборудования, инструмента, вспомогательных приспособлений, тары (глава 5);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/>
              <a:t>к применению канатных установок (глава 6</a:t>
            </a:r>
            <a:r>
              <a:rPr lang="ru-RU" dirty="0" smtClean="0"/>
              <a:t>).</a:t>
            </a:r>
            <a:endParaRPr lang="ru-RU" dirty="0"/>
          </a:p>
          <a:p>
            <a:pPr>
              <a:defRPr/>
            </a:pPr>
            <a:r>
              <a:rPr lang="ru-RU" altLang="ru-RU" dirty="0" smtClean="0"/>
              <a:t>  </a:t>
            </a:r>
          </a:p>
          <a:p>
            <a:pPr>
              <a:defRPr/>
            </a:pPr>
            <a:r>
              <a:rPr lang="ru-RU" altLang="ru-RU" dirty="0" smtClean="0"/>
              <a:t>Обязанности работодателей по созданию безопасных условий труда работающих определены в п. 6 Правил и основаны на обязанностях работодателей по обеспечению охраны труда, установленных ст. 17 Закона Республики Беларусь «Об охране труда».</a:t>
            </a:r>
          </a:p>
          <a:p>
            <a:pPr>
              <a:defRPr/>
            </a:pPr>
            <a:r>
              <a:rPr lang="ru-RU" altLang="ru-RU" dirty="0" smtClean="0"/>
              <a:t>Работодатель обязан требовать документы, подтверждающие </a:t>
            </a:r>
            <a:r>
              <a:rPr lang="ru-RU" altLang="ru-RU" dirty="0" smtClean="0">
                <a:solidFill>
                  <a:srgbClr val="FF0000"/>
                </a:solidFill>
              </a:rPr>
              <a:t>прохождение работающими по гражданско-правовому договору подготовки (обучения), инструктажа, медицинского осмотра</a:t>
            </a:r>
            <a:r>
              <a:rPr lang="ru-RU" altLang="ru-RU" dirty="0" smtClean="0"/>
              <a:t>, если это необходимо для выполнения соответствующих видов работ (п. 7 Правил). </a:t>
            </a:r>
          </a:p>
          <a:p>
            <a:pPr>
              <a:defRPr/>
            </a:pPr>
            <a:r>
              <a:rPr lang="ru-RU" altLang="ru-RU" sz="1600" i="1" dirty="0" smtClean="0"/>
              <a:t>Данное требование закреплено в Правилах с учетом абзаца третьего подп. 1.3 п. 1 Указа Президента Республики Беларусь от 6 июля 2005 г. № 314 «О некоторых мерах по защите прав граждан, выполняющих работу по гражданско-правовым и трудовым договорам».</a:t>
            </a:r>
          </a:p>
          <a:p>
            <a:pPr>
              <a:defRPr/>
            </a:pPr>
            <a:endParaRPr lang="ru-RU" altLang="ru-RU" dirty="0" smtClean="0"/>
          </a:p>
        </p:txBody>
      </p:sp>
      <p:sp>
        <p:nvSpPr>
          <p:cNvPr id="1024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12602C-351F-4BF8-A61E-D9164C4F6286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500">
              <a:solidFill>
                <a:srgbClr val="898989"/>
              </a:solidFill>
            </a:endParaRPr>
          </a:p>
        </p:txBody>
      </p:sp>
      <p:sp>
        <p:nvSpPr>
          <p:cNvPr id="40964" name="Заголовок 1"/>
          <p:cNvSpPr>
            <a:spLocks noGrp="1"/>
          </p:cNvSpPr>
          <p:nvPr>
            <p:ph type="title"/>
          </p:nvPr>
        </p:nvSpPr>
        <p:spPr>
          <a:xfrm>
            <a:off x="611188" y="765175"/>
            <a:ext cx="8301037" cy="3603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altLang="ru-RU" sz="2200" smtClean="0"/>
              <a:t>Раздел </a:t>
            </a:r>
            <a:r>
              <a:rPr lang="en-US" altLang="ru-RU" sz="2200" smtClean="0"/>
              <a:t>I</a:t>
            </a:r>
            <a:r>
              <a:rPr altLang="ru-RU" sz="2200" smtClean="0"/>
              <a:t> «Общие положения»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323850" y="908050"/>
            <a:ext cx="8532813" cy="5689600"/>
          </a:xfrm>
        </p:spPr>
        <p:txBody>
          <a:bodyPr/>
          <a:lstStyle/>
          <a:p>
            <a:pPr>
              <a:lnSpc>
                <a:spcPts val="1500"/>
              </a:lnSpc>
            </a:pPr>
            <a:r>
              <a:rPr lang="ru-RU" altLang="ru-RU" sz="1600" smtClean="0"/>
              <a:t>В п. 10 Правил конкретизированы назначаемые работодателем </a:t>
            </a:r>
            <a:r>
              <a:rPr lang="ru-RU" altLang="ru-RU" sz="1600" smtClean="0">
                <a:solidFill>
                  <a:srgbClr val="FF0000"/>
                </a:solidFill>
              </a:rPr>
              <a:t>лица, ответственные за организацию охраны труда и осуществление контроля за соблюдением работниками требований по охране труда</a:t>
            </a:r>
            <a:r>
              <a:rPr lang="ru-RU" altLang="ru-RU" sz="1600" smtClean="0"/>
              <a:t> в организации и структурных подразделениях, а также при выполнении отдельных видов работ (</a:t>
            </a:r>
            <a:r>
              <a:rPr lang="ru-RU" altLang="ru-RU" sz="1600" smtClean="0">
                <a:solidFill>
                  <a:srgbClr val="FF0000"/>
                </a:solidFill>
              </a:rPr>
              <a:t>далее – уполномоченное должностное лицо).</a:t>
            </a:r>
          </a:p>
          <a:p>
            <a:pPr>
              <a:lnSpc>
                <a:spcPts val="1500"/>
              </a:lnSpc>
            </a:pPr>
            <a:r>
              <a:rPr lang="ru-RU" altLang="ru-RU" sz="500" smtClean="0"/>
              <a:t>     </a:t>
            </a:r>
          </a:p>
          <a:p>
            <a:pPr>
              <a:lnSpc>
                <a:spcPts val="1500"/>
              </a:lnSpc>
            </a:pPr>
            <a:r>
              <a:rPr lang="ru-RU" altLang="ru-RU" sz="1600" smtClean="0"/>
              <a:t>В частности, </a:t>
            </a:r>
            <a:r>
              <a:rPr lang="ru-RU" altLang="ru-RU" sz="1600" b="1" smtClean="0"/>
              <a:t>должны быть назначены лица, обеспечивающие</a:t>
            </a:r>
            <a:r>
              <a:rPr lang="ru-RU" altLang="ru-RU" sz="1600" smtClean="0"/>
              <a:t>:</a:t>
            </a:r>
            <a:r>
              <a:rPr lang="ru-RU" altLang="ru-RU" sz="1600" i="1" smtClean="0"/>
              <a:t> </a:t>
            </a:r>
            <a:endParaRPr lang="ru-RU" altLang="ru-RU" sz="1600" smtClean="0"/>
          </a:p>
          <a:p>
            <a:pPr>
              <a:lnSpc>
                <a:spcPts val="1500"/>
              </a:lnSpc>
            </a:pPr>
            <a:r>
              <a:rPr lang="ru-RU" altLang="ru-RU" sz="1600" b="1" smtClean="0"/>
              <a:t>• безопасное проведение лесосечных работ;  </a:t>
            </a:r>
          </a:p>
          <a:p>
            <a:pPr>
              <a:lnSpc>
                <a:spcPts val="1500"/>
              </a:lnSpc>
            </a:pPr>
            <a:r>
              <a:rPr lang="ru-RU" altLang="ru-RU" sz="1600" smtClean="0"/>
              <a:t>• безопасное проведение работ по заготовке живицы;</a:t>
            </a:r>
          </a:p>
          <a:p>
            <a:pPr>
              <a:lnSpc>
                <a:spcPts val="1500"/>
              </a:lnSpc>
            </a:pPr>
            <a:r>
              <a:rPr lang="ru-RU" altLang="ru-RU" sz="1600" smtClean="0"/>
              <a:t>• безопасное проведение лесоустроительных работ, отвода и таксации лесосек; </a:t>
            </a:r>
          </a:p>
          <a:p>
            <a:pPr>
              <a:lnSpc>
                <a:spcPts val="1500"/>
              </a:lnSpc>
            </a:pPr>
            <a:r>
              <a:rPr lang="ru-RU" altLang="ru-RU" sz="1600" smtClean="0"/>
              <a:t>• безопасное проведение погрузочно-разгрузочных работ;</a:t>
            </a:r>
          </a:p>
          <a:p>
            <a:pPr>
              <a:lnSpc>
                <a:spcPts val="1500"/>
              </a:lnSpc>
            </a:pPr>
            <a:r>
              <a:rPr lang="ru-RU" altLang="ru-RU" sz="1600" smtClean="0"/>
              <a:t>• исправное техническое состояние и безопасную эксплуатацию лесохозяйственных дорог и связанных с ними сооружений (кавальеров, насыпей, выемок и иных) организации; </a:t>
            </a:r>
          </a:p>
          <a:p>
            <a:pPr>
              <a:lnSpc>
                <a:spcPts val="1500"/>
              </a:lnSpc>
            </a:pPr>
            <a:r>
              <a:rPr lang="ru-RU" altLang="ru-RU" sz="1600" smtClean="0"/>
              <a:t>• исправное состояние самоходных лесохозяйственных машин (тракторов), лесотранспортных средств, канатных установок, деревообрабатывающего оборудования;</a:t>
            </a:r>
            <a:r>
              <a:rPr lang="ru-RU" altLang="ru-RU" sz="1600" i="1" smtClean="0"/>
              <a:t> </a:t>
            </a:r>
            <a:endParaRPr lang="ru-RU" altLang="ru-RU" sz="1600" smtClean="0"/>
          </a:p>
          <a:p>
            <a:pPr>
              <a:lnSpc>
                <a:spcPts val="1500"/>
              </a:lnSpc>
            </a:pPr>
            <a:r>
              <a:rPr lang="ru-RU" altLang="ru-RU" sz="1600" smtClean="0"/>
              <a:t>• безопасную эксплуатацию самоходных лесохозяйственных машин (тракторов), лесотранспортных средств, канатных установок, деревообрабатывающего оборудования;</a:t>
            </a:r>
          </a:p>
          <a:p>
            <a:pPr>
              <a:lnSpc>
                <a:spcPts val="1500"/>
              </a:lnSpc>
            </a:pPr>
            <a:r>
              <a:rPr lang="ru-RU" altLang="ru-RU" sz="1600" smtClean="0"/>
              <a:t>• выпуск на линию в исправном состоянии самоходных лесохозяйственных машин (тракторов), лесотранспортных средств. </a:t>
            </a:r>
          </a:p>
          <a:p>
            <a:pPr>
              <a:lnSpc>
                <a:spcPts val="1500"/>
              </a:lnSpc>
            </a:pPr>
            <a:r>
              <a:rPr lang="ru-RU" altLang="ru-RU" sz="500" smtClean="0"/>
              <a:t> </a:t>
            </a:r>
          </a:p>
          <a:p>
            <a:pPr>
              <a:lnSpc>
                <a:spcPts val="1500"/>
              </a:lnSpc>
            </a:pPr>
            <a:r>
              <a:rPr lang="ru-RU" altLang="ru-RU" sz="1600" smtClean="0"/>
              <a:t>Обязанности и полномочия по охране труда </a:t>
            </a:r>
            <a:r>
              <a:rPr lang="ru-RU" altLang="ru-RU" sz="1600" smtClean="0">
                <a:solidFill>
                  <a:srgbClr val="FF0000"/>
                </a:solidFill>
              </a:rPr>
              <a:t>уполномоченных должностных лиц </a:t>
            </a:r>
            <a:r>
              <a:rPr lang="ru-RU" altLang="ru-RU" sz="1600" smtClean="0"/>
              <a:t>определяются должностными инструкциями с учетом Правил и иных</a:t>
            </a:r>
            <a:r>
              <a:rPr lang="ru-RU" altLang="ru-RU" sz="1600" i="1" smtClean="0"/>
              <a:t> </a:t>
            </a:r>
            <a:r>
              <a:rPr lang="ru-RU" altLang="ru-RU" sz="1600" smtClean="0"/>
              <a:t>нормативных правовых актов, технических нормативных правовых актов.</a:t>
            </a:r>
          </a:p>
        </p:txBody>
      </p:sp>
      <p:sp>
        <p:nvSpPr>
          <p:cNvPr id="1126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E40D34-5FDE-4EF3-BE11-372B29FF1CBB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68313" y="981075"/>
          <a:ext cx="8424862" cy="5867400"/>
        </p:xfrm>
        <a:graphic>
          <a:graphicData uri="http://schemas.openxmlformats.org/drawingml/2006/table">
            <a:tbl>
              <a:tblPr/>
              <a:tblGrid>
                <a:gridCol w="4211637"/>
                <a:gridCol w="4213225"/>
              </a:tblGrid>
              <a:tr h="2349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 Правил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 Межотраслевых правил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687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 Разработка лесосеки осуществляется в соответствии с технологической картой на разработку лесосеки, если иное не установлено законодательством, утверждаемой по форме, установленной Министерством лесного хозяйства.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технологической карты на разработку лесосеки должно соответствовать 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п. 2 ст. 70 Лесного кодекса Республики Беларусь.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Лесосечные работы должны выполняться под руководством уполномоченного должностного лица.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Постановление № 175: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5. Работники, исполняющие обязанности временно отсутствующих работников, должны быть обучены по вопросам охраны труда, пройти инструктаж, стажировку и проверку знаний по вопросам охраны труда в объеме требований, по которым исполняются обязанности, в случаях, если это требуется по указанным должностям служащих (профессиям рабочих).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209. Руководство лесосечными работами осуществляет руководитель работ (мастер).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211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 случае отсутствия мастера руководство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этими работами может быть возложено на одного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 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работников организации, 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прошедшего обучение и проверку знаний по охране труда для ведения данного вида работ.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212. На каждую лесосеку до начала разработки в зависимости от конкретных условий рельефа местности, состава насаждения, способа рубки, используемых машин, оборудования и форм организации труда должна быть составлена технологическая карта разработки лесосеки.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230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7E7C9E-E107-4611-822F-91CF5C204014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981075"/>
            <a:ext cx="8424862" cy="554355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ru-RU" b="1" dirty="0" smtClean="0"/>
              <a:t>Статья 1 Трудового кодекса </a:t>
            </a:r>
            <a:r>
              <a:rPr lang="ru-RU" b="1" dirty="0"/>
              <a:t>Республики </a:t>
            </a:r>
            <a:r>
              <a:rPr lang="ru-RU" b="1" dirty="0" smtClean="0"/>
              <a:t>Беларусь:</a:t>
            </a:r>
          </a:p>
          <a:p>
            <a:pPr>
              <a:defRPr/>
            </a:pPr>
            <a:r>
              <a:rPr lang="ru-RU" b="1" dirty="0" smtClean="0">
                <a:solidFill>
                  <a:srgbClr val="FF0000"/>
                </a:solidFill>
              </a:rPr>
              <a:t>Уполномоченное </a:t>
            </a:r>
            <a:r>
              <a:rPr lang="ru-RU" b="1" dirty="0">
                <a:solidFill>
                  <a:srgbClr val="FF0000"/>
                </a:solidFill>
              </a:rPr>
              <a:t>должностное лицо нанимателя </a:t>
            </a:r>
            <a:r>
              <a:rPr lang="ru-RU" b="1" dirty="0" smtClean="0"/>
              <a:t>– </a:t>
            </a:r>
            <a:r>
              <a:rPr lang="ru-RU" dirty="0"/>
              <a:t>руководитель (его заместители) организации (ее обособленного подразделения), руководитель структурного подразделения (его заместители), </a:t>
            </a:r>
            <a:r>
              <a:rPr lang="ru-RU" b="1" dirty="0">
                <a:solidFill>
                  <a:srgbClr val="FF0000"/>
                </a:solidFill>
              </a:rPr>
              <a:t>иной работник</a:t>
            </a:r>
            <a:r>
              <a:rPr lang="ru-RU" b="1" dirty="0"/>
              <a:t>, </a:t>
            </a:r>
            <a:r>
              <a:rPr lang="ru-RU" dirty="0"/>
              <a:t>которым нанимателем предоставлено право принимать все или отдельные решения, </a:t>
            </a:r>
            <a:r>
              <a:rPr lang="ru-RU" b="1" dirty="0">
                <a:solidFill>
                  <a:srgbClr val="FF0000"/>
                </a:solidFill>
              </a:rPr>
              <a:t>вытекающие из трудовых и связанных с ними отношений</a:t>
            </a:r>
            <a:r>
              <a:rPr lang="ru-RU" b="1" dirty="0"/>
              <a:t>, </a:t>
            </a:r>
            <a:r>
              <a:rPr lang="ru-RU" dirty="0"/>
              <a:t>или иное лицо, которому такое право предоставлено законодательством.</a:t>
            </a:r>
          </a:p>
          <a:p>
            <a:pPr>
              <a:defRPr/>
            </a:pPr>
            <a:r>
              <a:rPr lang="ru-RU" sz="900" dirty="0" smtClean="0"/>
              <a:t>    </a:t>
            </a:r>
          </a:p>
          <a:p>
            <a:pPr>
              <a:defRPr/>
            </a:pPr>
            <a:r>
              <a:rPr lang="ru-RU" dirty="0" smtClean="0"/>
              <a:t>Организационно-распорядительные </a:t>
            </a:r>
            <a:r>
              <a:rPr lang="ru-RU" dirty="0"/>
              <a:t>(руководящие, </a:t>
            </a:r>
            <a:r>
              <a:rPr lang="ru-RU" b="1" dirty="0"/>
              <a:t>организующие,</a:t>
            </a:r>
            <a:r>
              <a:rPr lang="ru-RU" dirty="0"/>
              <a:t> направляющие, координирующие и </a:t>
            </a:r>
            <a:r>
              <a:rPr lang="ru-RU" b="1" dirty="0"/>
              <a:t>контролирующие</a:t>
            </a:r>
            <a:r>
              <a:rPr lang="ru-RU" dirty="0"/>
              <a:t>) </a:t>
            </a:r>
            <a:r>
              <a:rPr lang="ru-RU" b="1" dirty="0"/>
              <a:t>функции применительно к работникам</a:t>
            </a:r>
            <a:r>
              <a:rPr lang="ru-RU" dirty="0"/>
              <a:t>, структурным подразделениям характерны для </a:t>
            </a:r>
            <a:r>
              <a:rPr lang="ru-RU" dirty="0">
                <a:solidFill>
                  <a:srgbClr val="FF0000"/>
                </a:solidFill>
              </a:rPr>
              <a:t>должностей служащих</a:t>
            </a:r>
            <a:r>
              <a:rPr lang="ru-RU" dirty="0"/>
              <a:t>, отнесенных к категории </a:t>
            </a:r>
            <a:r>
              <a:rPr lang="ru-RU" b="1" dirty="0"/>
              <a:t>«Руководители</a:t>
            </a:r>
            <a:r>
              <a:rPr lang="ru-RU" b="1" dirty="0" smtClean="0"/>
              <a:t>»</a:t>
            </a:r>
            <a:r>
              <a:rPr lang="ru-RU" dirty="0" smtClean="0"/>
              <a:t> </a:t>
            </a:r>
            <a:r>
              <a:rPr lang="ru-RU" sz="1500" i="1" dirty="0" smtClean="0"/>
              <a:t>(п. </a:t>
            </a:r>
            <a:r>
              <a:rPr lang="ru-RU" sz="1500" i="1" dirty="0"/>
              <a:t>6 Общих положений Единого квалификационного справочника должностей служащих, утвержденных постановлением Министерства труда и социальной защиты Республики Беларусь от 2 января 2012 г. № 1</a:t>
            </a:r>
            <a:r>
              <a:rPr lang="ru-RU" sz="1500" i="1" dirty="0" smtClean="0"/>
              <a:t>).</a:t>
            </a:r>
          </a:p>
          <a:p>
            <a:pPr>
              <a:lnSpc>
                <a:spcPct val="120000"/>
              </a:lnSpc>
              <a:defRPr/>
            </a:pPr>
            <a:endParaRPr lang="ru-RU" sz="600" i="1" dirty="0" smtClean="0"/>
          </a:p>
          <a:p>
            <a:pPr>
              <a:lnSpc>
                <a:spcPct val="120000"/>
              </a:lnSpc>
              <a:defRPr/>
            </a:pPr>
            <a:r>
              <a:rPr lang="ru-RU" b="1" dirty="0" smtClean="0">
                <a:solidFill>
                  <a:srgbClr val="FF0000"/>
                </a:solidFill>
              </a:rPr>
              <a:t>Возложение </a:t>
            </a:r>
            <a:r>
              <a:rPr lang="ru-RU" b="1" dirty="0">
                <a:solidFill>
                  <a:srgbClr val="FF0000"/>
                </a:solidFill>
              </a:rPr>
              <a:t>на высококвалифицированного рабочего отдельных функций по руководству рабочими при выполнении работ возможно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20000"/>
              </a:lnSpc>
              <a:defRPr/>
            </a:pPr>
            <a:r>
              <a:rPr lang="ru-RU" sz="900" i="1" dirty="0" smtClean="0"/>
              <a:t>             </a:t>
            </a:r>
          </a:p>
          <a:p>
            <a:pPr>
              <a:lnSpc>
                <a:spcPct val="120000"/>
              </a:lnSpc>
              <a:defRPr/>
            </a:pPr>
            <a:r>
              <a:rPr lang="ru-RU" sz="1500" i="1" u="sng" dirty="0" smtClean="0"/>
              <a:t>Справочно:</a:t>
            </a:r>
          </a:p>
          <a:p>
            <a:pPr>
              <a:lnSpc>
                <a:spcPct val="120000"/>
              </a:lnSpc>
              <a:defRPr/>
            </a:pPr>
            <a:r>
              <a:rPr lang="ru-RU" sz="1500" i="1" dirty="0" smtClean="0"/>
              <a:t>Например</a:t>
            </a:r>
            <a:r>
              <a:rPr lang="ru-RU" sz="1500" i="1" dirty="0"/>
              <a:t>, во время стажировки по вопросам охраны труда </a:t>
            </a:r>
            <a:r>
              <a:rPr lang="ru-RU" sz="1500" i="1" dirty="0">
                <a:solidFill>
                  <a:srgbClr val="FF0000"/>
                </a:solidFill>
              </a:rPr>
              <a:t>рабочие выполняют работу под руководством лица, уполномоченного работодателем</a:t>
            </a:r>
            <a:r>
              <a:rPr lang="ru-RU" sz="1500" i="1" dirty="0"/>
              <a:t>, </a:t>
            </a:r>
            <a:r>
              <a:rPr lang="ru-RU" sz="1500" i="1" dirty="0">
                <a:solidFill>
                  <a:srgbClr val="FF0000"/>
                </a:solidFill>
              </a:rPr>
              <a:t>из числа </a:t>
            </a:r>
            <a:r>
              <a:rPr lang="ru-RU" sz="1500" i="1" dirty="0"/>
              <a:t>руководителей соответствующих подразделений (специалистов) либо других </a:t>
            </a:r>
            <a:r>
              <a:rPr lang="ru-RU" sz="1500" i="1" dirty="0">
                <a:solidFill>
                  <a:srgbClr val="FF0000"/>
                </a:solidFill>
              </a:rPr>
              <a:t>высококвалифицированных работников</a:t>
            </a:r>
            <a:r>
              <a:rPr lang="ru-RU" sz="1500" i="1" dirty="0"/>
              <a:t>, имеющих стаж практической работы по данной профессии или виду работ не менее трех лет (</a:t>
            </a:r>
            <a:r>
              <a:rPr lang="ru-RU" sz="1500" i="1" dirty="0" smtClean="0"/>
              <a:t>п. 37 </a:t>
            </a:r>
            <a:r>
              <a:rPr lang="ru-RU" sz="1500" i="1" dirty="0"/>
              <a:t>Инструкции о порядке обучения, стажировки, инструктажа и проверки знаний работающих по вопросам охраны труда, утвержденной постановлением Министерства труда и социальной защиты Республики Беларусь от 28 ноября 2008 г. № </a:t>
            </a:r>
            <a:r>
              <a:rPr lang="ru-RU" sz="1500" i="1" dirty="0" smtClean="0"/>
              <a:t>175 (далее – </a:t>
            </a:r>
            <a:r>
              <a:rPr lang="ru-RU" sz="1500" b="1" i="1" dirty="0" smtClean="0"/>
              <a:t>постановление 175</a:t>
            </a:r>
            <a:r>
              <a:rPr lang="ru-RU" sz="1500" i="1" dirty="0" smtClean="0"/>
              <a:t>)</a:t>
            </a:r>
            <a:endParaRPr lang="ru-RU" sz="1600" i="1" dirty="0">
              <a:solidFill>
                <a:srgbClr val="FF0000"/>
              </a:solidFill>
            </a:endParaRPr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E8D3DF-4F51-481E-BBB8-3ADA0256028B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052513"/>
            <a:ext cx="8185150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smtClean="0"/>
              <a:t>Закон Республики Беларусь «Об охране труда»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700213"/>
            <a:ext cx="8208963" cy="4681537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b="1" i="1" dirty="0"/>
              <a:t>Статья 19. Обязанности работающего в области охраны труда</a:t>
            </a:r>
            <a:endParaRPr lang="ru-RU" i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b="1" i="1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соблюдать </a:t>
            </a:r>
            <a:r>
              <a:rPr lang="ru-RU" b="1" i="1" dirty="0">
                <a:solidFill>
                  <a:srgbClr val="FF0000"/>
                </a:solidFill>
              </a:rPr>
              <a:t>требования по охране труда</a:t>
            </a:r>
            <a:r>
              <a:rPr lang="ru-RU" i="1" dirty="0"/>
              <a:t>, а также правила поведения на территории организации, в производственных, вспомогательных и бытовых помещениях</a:t>
            </a:r>
            <a:r>
              <a:rPr lang="ru-RU" i="1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900" i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b="1" i="1" dirty="0"/>
              <a:t>заботиться о личной безопасности и личном здоровье, а также о безопасности </a:t>
            </a:r>
            <a:r>
              <a:rPr lang="ru-RU" b="1" i="1" dirty="0">
                <a:solidFill>
                  <a:srgbClr val="FF0000"/>
                </a:solidFill>
              </a:rPr>
              <a:t>окружающих </a:t>
            </a:r>
            <a:r>
              <a:rPr lang="ru-RU" i="1" dirty="0"/>
              <a:t>в процессе выполнения работ либо во время нахождения на территории организации</a:t>
            </a:r>
            <a:r>
              <a:rPr lang="ru-RU" i="1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900" i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b="1" i="1" dirty="0"/>
              <a:t>немедленно сообщать работодателю о любой ситуации, угрожающей жизни или здоровью </a:t>
            </a:r>
            <a:r>
              <a:rPr lang="ru-RU" b="1" i="1" dirty="0">
                <a:solidFill>
                  <a:srgbClr val="FF0000"/>
                </a:solidFill>
              </a:rPr>
              <a:t>работающих и окружающих</a:t>
            </a:r>
            <a:r>
              <a:rPr lang="ru-RU" b="1" i="1" dirty="0"/>
              <a:t>, </a:t>
            </a:r>
            <a:r>
              <a:rPr lang="ru-RU" i="1" dirty="0"/>
              <a:t>несчастном случае, произошедшем на производстве, оказывать содействие работодателю в принятии мер по оказанию необходимой помощи потерпевшим и доставке их в организацию здравоохранения</a:t>
            </a:r>
            <a:r>
              <a:rPr lang="ru-RU" i="1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ru-RU" sz="900" i="1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b="1" i="1" dirty="0" smtClean="0"/>
              <a:t>по </a:t>
            </a:r>
            <a:r>
              <a:rPr lang="ru-RU" b="1" i="1" dirty="0"/>
              <a:t>оказанию содействия и сотрудничеству с нанимателем в деле обеспечения здоровых и безопасных условий труда, </a:t>
            </a:r>
            <a:r>
              <a:rPr lang="ru-RU" b="1" i="1" dirty="0">
                <a:solidFill>
                  <a:srgbClr val="FF0000"/>
                </a:solidFill>
              </a:rPr>
              <a:t>немедленному извещению </a:t>
            </a:r>
            <a:r>
              <a:rPr lang="ru-RU" i="1" dirty="0"/>
              <a:t>своего непосредственного руководителя или иного уполномоченного должностного лица нанимателя </a:t>
            </a:r>
            <a:r>
              <a:rPr lang="ru-RU" b="1" i="1" dirty="0">
                <a:solidFill>
                  <a:srgbClr val="FF0000"/>
                </a:solidFill>
              </a:rPr>
              <a:t>о неисправности </a:t>
            </a:r>
            <a:r>
              <a:rPr lang="ru-RU" i="1" dirty="0"/>
              <a:t>оборудования, инструмента, приспособлений, транспортных средств, средств защиты, об ухудшении состояния своего здоровья.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5A1E7E-F52D-4901-9C15-BFFB4A72EB39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56587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/>
              <a:t>Закон Республики Беларусь «Об охране труда»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700213"/>
            <a:ext cx="8208963" cy="489743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b="1" i="1" dirty="0"/>
              <a:t>Статья 26. Инструкции по охране труда</a:t>
            </a:r>
            <a:endParaRPr lang="ru-RU" i="1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 smtClean="0"/>
              <a:t>Инструкция </a:t>
            </a:r>
            <a:r>
              <a:rPr lang="ru-RU" dirty="0"/>
              <a:t>по охране труда </a:t>
            </a:r>
            <a:r>
              <a:rPr lang="ru-RU" dirty="0" smtClean="0"/>
              <a:t>– </a:t>
            </a:r>
            <a:r>
              <a:rPr lang="ru-RU" dirty="0"/>
              <a:t>локальный правовой акт, </a:t>
            </a:r>
            <a:r>
              <a:rPr lang="ru-RU" b="1" dirty="0">
                <a:solidFill>
                  <a:srgbClr val="FF0000"/>
                </a:solidFill>
              </a:rPr>
              <a:t>содержащий требования по охране труда для профессий рабочих</a:t>
            </a:r>
            <a:r>
              <a:rPr lang="ru-RU" dirty="0"/>
              <a:t> и (или) отдельных видов работ (услуг</a:t>
            </a:r>
            <a:r>
              <a:rPr lang="ru-RU" dirty="0" smtClean="0"/>
              <a:t>).</a:t>
            </a:r>
            <a:endParaRPr lang="ru-RU" dirty="0"/>
          </a:p>
          <a:p>
            <a:pPr>
              <a:defRPr/>
            </a:pPr>
            <a:r>
              <a:rPr lang="ru-RU" dirty="0" smtClean="0"/>
              <a:t>Инструкции </a:t>
            </a:r>
            <a:r>
              <a:rPr lang="ru-RU" dirty="0"/>
              <a:t>по охране труда должны содержать общие требования по охране труда, требования по охране труда перед началом работы, при ее выполнении, по окончании работы, в аварийных ситуациях</a:t>
            </a:r>
            <a:r>
              <a:rPr lang="ru-RU" dirty="0" smtClean="0"/>
              <a:t>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sz="1600" i="1" u="sng" dirty="0" smtClean="0"/>
              <a:t>Справочно:</a:t>
            </a:r>
            <a:r>
              <a:rPr lang="ru-RU" sz="1600" i="1" dirty="0" smtClean="0"/>
              <a:t> </a:t>
            </a:r>
          </a:p>
          <a:p>
            <a:pPr>
              <a:defRPr/>
            </a:pPr>
            <a:r>
              <a:rPr lang="ru-RU" sz="1600" b="1" i="1" dirty="0" smtClean="0">
                <a:solidFill>
                  <a:srgbClr val="FF0000"/>
                </a:solidFill>
              </a:rPr>
              <a:t>При </a:t>
            </a:r>
            <a:r>
              <a:rPr lang="ru-RU" sz="1600" b="1" i="1" dirty="0">
                <a:solidFill>
                  <a:srgbClr val="FF0000"/>
                </a:solidFill>
              </a:rPr>
              <a:t>возникновении аварийной ситуации</a:t>
            </a:r>
            <a:r>
              <a:rPr lang="ru-RU" sz="1600" i="1" dirty="0"/>
              <a:t> работнику следует </a:t>
            </a:r>
            <a:r>
              <a:rPr lang="ru-RU" sz="1600" b="1" i="1" dirty="0"/>
              <a:t>немедленно отключить источник, вызвавший аварийную ситуацию</a:t>
            </a:r>
            <a:r>
              <a:rPr lang="ru-RU" sz="1600" i="1" dirty="0"/>
              <a:t>, </a:t>
            </a:r>
            <a:r>
              <a:rPr lang="ru-RU" sz="1600" b="1" i="1" dirty="0"/>
              <a:t>прекратить все работы</a:t>
            </a:r>
            <a:r>
              <a:rPr lang="ru-RU" sz="1600" i="1" dirty="0"/>
              <a:t>, не связанные с ликвидацией аварии, </a:t>
            </a:r>
            <a:r>
              <a:rPr lang="ru-RU" sz="1600" b="1" i="1" dirty="0"/>
              <a:t>принять меры по предотвращению развития аварийной ситуации</a:t>
            </a:r>
            <a:r>
              <a:rPr lang="ru-RU" sz="1600" i="1" dirty="0"/>
              <a:t> и воздействия травмирующих факторов на других лиц, вызову аварийно-спасательных служб, подразделения по чрезвычайным ситуациям (при необходимости), обеспечить вывод работающих из опасной зоны, если есть опасность для их здоровья и жизни</a:t>
            </a:r>
            <a:r>
              <a:rPr lang="ru-RU" sz="1600" b="1" i="1" dirty="0"/>
              <a:t>, немедленно сообщить о случившемся непосредственному руководителю </a:t>
            </a:r>
            <a:r>
              <a:rPr lang="ru-RU" sz="1600" i="1" dirty="0"/>
              <a:t>или иному уполномоченному должностному лицу работодателя.</a:t>
            </a:r>
            <a:endParaRPr lang="ru-RU" sz="1600" dirty="0"/>
          </a:p>
          <a:p>
            <a:pPr>
              <a:defRPr/>
            </a:pPr>
            <a:endParaRPr lang="ru-RU" dirty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DF7878-0CF8-4363-9071-04499D514178}" type="slidenum">
              <a:rPr lang="ru-RU" altLang="ru-RU" sz="15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5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новый_шаблон_Кат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новый_шаблон_Кат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новый_шаблон_Кат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</TotalTime>
  <Words>2325</Words>
  <Application>Microsoft Office PowerPoint</Application>
  <PresentationFormat>Экран (4:3)</PresentationFormat>
  <Paragraphs>226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5_новый_шаблон_Катя</vt:lpstr>
      <vt:lpstr>6_новый_шаблон_Катя</vt:lpstr>
      <vt:lpstr>7_новый_шаблон_Катя</vt:lpstr>
      <vt:lpstr>Охрана труда при ведении лесного хозяйства, обработке древесины и производстве изделий из дерева </vt:lpstr>
      <vt:lpstr>  Правила по охране труда при ведении лесного хозяйства, обработке древесины и производстве изделий из дерева (далее – Правила) утверждены постановлением Министерства труда и социальной защиты Республики Беларусь и  Министерства лесного хозяйства Республики Беларусь  от 30 марта 2020 г. № 32/5 </vt:lpstr>
      <vt:lpstr> Правила по охране труда при ведении лесного хозяйства, обработке древесины и производстве изделий из дерева </vt:lpstr>
      <vt:lpstr>Раздел I «Общие положения»</vt:lpstr>
      <vt:lpstr>Презентация PowerPoint</vt:lpstr>
      <vt:lpstr>Презентация PowerPoint</vt:lpstr>
      <vt:lpstr>Презентация PowerPoint</vt:lpstr>
      <vt:lpstr>Закон Республики Беларусь «Об охране труда»</vt:lpstr>
      <vt:lpstr>Закон Республики Беларусь «Об охране труда»</vt:lpstr>
      <vt:lpstr>Нанимателем для обеспечения руководства рабочими (бригадой) при выполнении лесосечных работ рабочему (бригадиру)</vt:lpstr>
      <vt:lpstr>Презентация PowerPoint</vt:lpstr>
      <vt:lpstr>Правила по охране труда при ведении лесного хозяйства, обработке древесины и производстве изделий из дерева</vt:lpstr>
      <vt:lpstr>Закон Республики Беларусь «Об изменении Закона Республики Беларусь «Об охране труда»</vt:lpstr>
      <vt:lpstr>Презентация PowerPoint</vt:lpstr>
      <vt:lpstr>Лесной кодекс Республики Беларусь</vt:lpstr>
      <vt:lpstr>Презентация PowerPoint</vt:lpstr>
      <vt:lpstr>Презентация PowerPoint</vt:lpstr>
      <vt:lpstr>Презентация PowerPoint</vt:lpstr>
      <vt:lpstr>Презентация PowerPoint</vt:lpstr>
      <vt:lpstr>Раздел II «Требования при ведении лесного хозяйства»</vt:lpstr>
      <vt:lpstr>Презентация PowerPoint</vt:lpstr>
      <vt:lpstr>Презентация PowerPoint</vt:lpstr>
      <vt:lpstr>Презентация PowerPoint</vt:lpstr>
      <vt:lpstr>Раздел III «Требования при обработке древесины и производстве изделий из дерева»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Карчевский Иван Александрович</dc:creator>
  <cp:lastModifiedBy>Сенькевич Ульяна Владимировна</cp:lastModifiedBy>
  <cp:revision>151</cp:revision>
  <cp:lastPrinted>2020-09-30T07:55:32Z</cp:lastPrinted>
  <dcterms:created xsi:type="dcterms:W3CDTF">2019-10-29T08:33:46Z</dcterms:created>
  <dcterms:modified xsi:type="dcterms:W3CDTF">2020-12-23T09:26:01Z</dcterms:modified>
</cp:coreProperties>
</file>